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4" r:id="rId3"/>
    <p:sldId id="257" r:id="rId4"/>
    <p:sldId id="258" r:id="rId5"/>
    <p:sldId id="259" r:id="rId6"/>
    <p:sldId id="260" r:id="rId7"/>
    <p:sldId id="261" r:id="rId8"/>
    <p:sldId id="268" r:id="rId9"/>
    <p:sldId id="262" r:id="rId10"/>
    <p:sldId id="265" r:id="rId11"/>
    <p:sldId id="266" r:id="rId12"/>
    <p:sldId id="267" r:id="rId13"/>
    <p:sldId id="269" r:id="rId14"/>
    <p:sldId id="272" r:id="rId15"/>
    <p:sldId id="270" r:id="rId16"/>
    <p:sldId id="273" r:id="rId17"/>
    <p:sldId id="271" r:id="rId18"/>
    <p:sldId id="274" r:id="rId19"/>
    <p:sldId id="275"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8680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4228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2869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0981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6799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002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5321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7517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319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78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8306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880EF9-B5E1-4CAB-822C-B69DF1187D00}" type="datetimeFigureOut">
              <a:rPr lang="en-US">
                <a:solidFill>
                  <a:prstClr val="black">
                    <a:tint val="75000"/>
                  </a:prstClr>
                </a:solidFill>
              </a:rPr>
              <a:pPr/>
              <a:t>6/6/2019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CDDA8E-5251-4506-A20F-856B4841FF9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7378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213818" y="134511"/>
            <a:ext cx="300082"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x</a:t>
            </a:r>
          </a:p>
        </p:txBody>
      </p:sp>
    </p:spTree>
    <p:extLst>
      <p:ext uri="{BB962C8B-B14F-4D97-AF65-F5344CB8AC3E}">
        <p14:creationId xmlns:p14="http://schemas.microsoft.com/office/powerpoint/2010/main" val="153962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262979"/>
          </a:xfrm>
          <a:prstGeom prst="rect">
            <a:avLst/>
          </a:prstGeom>
          <a:noFill/>
        </p:spPr>
        <p:txBody>
          <a:bodyPr wrap="square" rtlCol="0">
            <a:spAutoFit/>
          </a:bodyPr>
          <a:lstStyle/>
          <a:p>
            <a:r>
              <a:rPr lang="en-US" sz="24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18</a:t>
            </a:r>
            <a:r>
              <a:rPr lang="en-US" sz="2400" b="1" dirty="0">
                <a:solidFill>
                  <a:prstClr val="white"/>
                </a:solidFill>
                <a:effectLst>
                  <a:outerShdw blurRad="38100" dist="38100" dir="2700000" algn="tl">
                    <a:srgbClr val="000000">
                      <a:alpha val="43137"/>
                    </a:srgbClr>
                  </a:outerShdw>
                </a:effectLst>
                <a:latin typeface="Constantia" panose="02030602050306030303" pitchFamily="18" charset="0"/>
              </a:rPr>
              <a:t> For the wrath of God is revealed from heaven against all ungodliness and unrighteousness of men, who suppress the truth in unrighteousness, </a:t>
            </a:r>
            <a:r>
              <a:rPr lang="en-US" sz="24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19</a:t>
            </a:r>
            <a:r>
              <a:rPr lang="en-US" sz="2400" b="1" dirty="0">
                <a:solidFill>
                  <a:prstClr val="white"/>
                </a:solidFill>
                <a:effectLst>
                  <a:outerShdw blurRad="38100" dist="38100" dir="2700000" algn="tl">
                    <a:srgbClr val="000000">
                      <a:alpha val="43137"/>
                    </a:srgbClr>
                  </a:outerShdw>
                </a:effectLst>
                <a:latin typeface="Constantia" panose="02030602050306030303" pitchFamily="18" charset="0"/>
              </a:rPr>
              <a:t> because what may be known of God is manifest in them, for God has shown it to them. </a:t>
            </a:r>
            <a:r>
              <a:rPr lang="en-US" sz="24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a:t>
            </a:r>
            <a:r>
              <a:rPr lang="en-US" sz="2400" b="1" dirty="0">
                <a:solidFill>
                  <a:prstClr val="white"/>
                </a:solidFill>
                <a:effectLst>
                  <a:outerShdw blurRad="38100" dist="38100" dir="2700000" algn="tl">
                    <a:srgbClr val="000000">
                      <a:alpha val="43137"/>
                    </a:srgbClr>
                  </a:outerShdw>
                </a:effectLst>
                <a:latin typeface="Constantia" panose="02030602050306030303" pitchFamily="18" charset="0"/>
              </a:rPr>
              <a:t> For since the creation of the world His invisible attributes are clearly seen, being understood by the things that are made, even His eternal power and Godhead, so that they are without excuse, </a:t>
            </a:r>
            <a:r>
              <a:rPr lang="en-US" sz="24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21</a:t>
            </a:r>
            <a:r>
              <a:rPr lang="en-US" sz="2400" b="1" dirty="0">
                <a:solidFill>
                  <a:prstClr val="white"/>
                </a:solidFill>
                <a:effectLst>
                  <a:outerShdw blurRad="38100" dist="38100" dir="2700000" algn="tl">
                    <a:srgbClr val="000000">
                      <a:alpha val="43137"/>
                    </a:srgbClr>
                  </a:outerShdw>
                </a:effectLst>
                <a:latin typeface="Constantia" panose="02030602050306030303" pitchFamily="18" charset="0"/>
              </a:rPr>
              <a:t> because, although they knew God, they did not glorify Him as God, nor were thankful, but became futile in their thoughts, and their foolish hearts were darkened.</a:t>
            </a:r>
          </a:p>
          <a:p>
            <a:endParaRPr lang="en-US" sz="24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r"/>
            <a:r>
              <a:rPr lang="en-US" sz="24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Romans 1:18-21</a:t>
            </a:r>
          </a:p>
        </p:txBody>
      </p:sp>
    </p:spTree>
    <p:extLst>
      <p:ext uri="{BB962C8B-B14F-4D97-AF65-F5344CB8AC3E}">
        <p14:creationId xmlns:p14="http://schemas.microsoft.com/office/powerpoint/2010/main" val="230892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262979"/>
          </a:xfrm>
          <a:prstGeom prst="rect">
            <a:avLst/>
          </a:prstGeom>
          <a:noFill/>
        </p:spPr>
        <p:txBody>
          <a:bodyPr wrap="square" rtlCol="0">
            <a:spAutoFit/>
          </a:bodyPr>
          <a:lstStyle/>
          <a:p>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Therefore you are inexcusable, O man, whoever you are who judge, for in whatever you judge another you condemn yourself; for you who judge practice the same things. </a:t>
            </a:r>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But we know that the judgment of God is accord-</a:t>
            </a:r>
            <a:r>
              <a:rPr lang="en-US" sz="2800" b="1" dirty="0" err="1">
                <a:solidFill>
                  <a:prstClr val="white"/>
                </a:solidFill>
                <a:effectLst>
                  <a:outerShdw blurRad="38100" dist="38100" dir="2700000" algn="tl">
                    <a:srgbClr val="000000">
                      <a:alpha val="43137"/>
                    </a:srgbClr>
                  </a:outerShdw>
                </a:effectLst>
                <a:latin typeface="Constantia" panose="02030602050306030303" pitchFamily="18" charset="0"/>
              </a:rPr>
              <a:t>ing</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to truth against those who practice such things. </a:t>
            </a:r>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And do you think this, O man, you who judge those practicing such things, and doing the same, that you will escape the judgment of God?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Romans 2:1-3</a:t>
            </a:r>
          </a:p>
        </p:txBody>
      </p:sp>
    </p:spTree>
    <p:extLst>
      <p:ext uri="{BB962C8B-B14F-4D97-AF65-F5344CB8AC3E}">
        <p14:creationId xmlns:p14="http://schemas.microsoft.com/office/powerpoint/2010/main" val="379256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262979"/>
          </a:xfrm>
          <a:prstGeom prst="rect">
            <a:avLst/>
          </a:prstGeom>
          <a:noFill/>
        </p:spPr>
        <p:txBody>
          <a:bodyPr wrap="square" rtlCol="0">
            <a:spAutoFit/>
          </a:bodyPr>
          <a:lstStyle/>
          <a:p>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a:t>
            </a:r>
            <a:r>
              <a:rPr lang="en-US" sz="2800" b="1" dirty="0">
                <a:solidFill>
                  <a:schemeClr val="accent5"/>
                </a:solidFill>
                <a:effectLst>
                  <a:outerShdw blurRad="38100" dist="38100" dir="2700000" algn="tl">
                    <a:srgbClr val="000000">
                      <a:alpha val="43137"/>
                    </a:srgbClr>
                  </a:outerShdw>
                </a:effectLst>
                <a:latin typeface="Constantia" panose="02030602050306030303" pitchFamily="18" charset="0"/>
              </a:rPr>
              <a:t> </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who “will render to each one according to his deeds” […]</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Romans 2:6</a:t>
            </a:r>
          </a:p>
          <a:p>
            <a:endParaRPr lang="en-US" sz="2800" b="1" baseline="30000" dirty="0">
              <a:solidFill>
                <a:prstClr val="white"/>
              </a:solidFill>
              <a:effectLst>
                <a:outerShdw blurRad="38100" dist="38100" dir="2700000" algn="tl">
                  <a:srgbClr val="000000">
                    <a:alpha val="43137"/>
                  </a:srgbClr>
                </a:outerShdw>
              </a:effectLst>
              <a:latin typeface="Constantia" panose="02030602050306030303" pitchFamily="18" charset="0"/>
              <a:cs typeface="Arial" panose="020B0604020202020204" pitchFamily="34" charset="0"/>
            </a:endParaRPr>
          </a:p>
          <a:p>
            <a:endParaRPr lang="en-US" sz="2800" b="1" baseline="30000" dirty="0">
              <a:solidFill>
                <a:prstClr val="white"/>
              </a:solidFill>
              <a:effectLst>
                <a:outerShdw blurRad="38100" dist="38100" dir="2700000" algn="tl">
                  <a:srgbClr val="000000">
                    <a:alpha val="43137"/>
                  </a:srgbClr>
                </a:outerShdw>
              </a:effectLst>
              <a:latin typeface="Constantia" panose="02030602050306030303" pitchFamily="18" charset="0"/>
              <a:cs typeface="Arial" panose="020B0604020202020204" pitchFamily="34" charset="0"/>
            </a:endParaRPr>
          </a:p>
          <a:p>
            <a:endParaRPr lang="en-US" sz="2800" b="1" baseline="30000" dirty="0">
              <a:solidFill>
                <a:prstClr val="white"/>
              </a:solidFill>
              <a:effectLst>
                <a:outerShdw blurRad="38100" dist="38100" dir="2700000" algn="tl">
                  <a:srgbClr val="000000">
                    <a:alpha val="43137"/>
                  </a:srgbClr>
                </a:outerShdw>
              </a:effectLst>
              <a:latin typeface="Constantia" panose="02030602050306030303" pitchFamily="18" charset="0"/>
              <a:cs typeface="Arial" panose="020B0604020202020204" pitchFamily="34" charset="0"/>
            </a:endParaRPr>
          </a:p>
          <a:p>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10</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For we must all appear before the judgment seat of Christ, that each one may receive the things done in the body, according to what he has done, whether good or bad.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II Corinthians 5:10</a:t>
            </a:r>
          </a:p>
        </p:txBody>
      </p:sp>
    </p:spTree>
    <p:extLst>
      <p:ext uri="{BB962C8B-B14F-4D97-AF65-F5344CB8AC3E}">
        <p14:creationId xmlns:p14="http://schemas.microsoft.com/office/powerpoint/2010/main" val="284196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2985433"/>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schemeClr val="bg1"/>
                </a:solidFill>
                <a:effectLst>
                  <a:outerShdw blurRad="38100" dist="38100" dir="2700000" algn="tl">
                    <a:srgbClr val="000000">
                      <a:alpha val="43137"/>
                    </a:srgbClr>
                  </a:outerShdw>
                </a:effectLst>
                <a:latin typeface="Constantia" panose="02030602050306030303" pitchFamily="18" charset="0"/>
              </a:rPr>
              <a:t>Joseph</a:t>
            </a:r>
            <a:r>
              <a:rPr lang="en-US" sz="3200" b="1" dirty="0">
                <a:solidFill>
                  <a:schemeClr val="bg1"/>
                </a:solidFill>
                <a:effectLst>
                  <a:outerShdw blurRad="38100" dist="38100" dir="2700000" algn="tl">
                    <a:srgbClr val="000000">
                      <a:alpha val="43137"/>
                    </a:srgbClr>
                  </a:outerShdw>
                </a:effectLst>
                <a:latin typeface="Constantia" panose="02030602050306030303" pitchFamily="18" charset="0"/>
              </a:rPr>
              <a:t> </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or </a:t>
            </a:r>
            <a:r>
              <a:rPr lang="en-US" sz="3200" b="1" i="1" cap="all" dirty="0">
                <a:solidFill>
                  <a:schemeClr val="bg1"/>
                </a:solidFill>
                <a:effectLst>
                  <a:outerShdw blurRad="38100" dist="38100" dir="2700000" algn="tl">
                    <a:srgbClr val="000000">
                      <a:alpha val="43137"/>
                    </a:srgbClr>
                  </a:outerShdw>
                </a:effectLst>
                <a:latin typeface="Constantia" panose="02030602050306030303" pitchFamily="18" charset="0"/>
              </a:rPr>
              <a:t>Daniel</a:t>
            </a:r>
            <a:r>
              <a:rPr lang="en-US" sz="3200" b="1" dirty="0">
                <a:solidFill>
                  <a:schemeClr val="bg1"/>
                </a:solidFill>
                <a:effectLst>
                  <a:outerShdw blurRad="38100" dist="38100" dir="2700000" algn="tl">
                    <a:srgbClr val="000000">
                      <a:alpha val="43137"/>
                    </a:srgbClr>
                  </a:outerShdw>
                </a:effectLst>
                <a:latin typeface="Constantia" panose="02030602050306030303" pitchFamily="18" charset="0"/>
              </a:rPr>
              <a:t> </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could’ve excused disobedience because of awful circumstances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a:t>
            </a:r>
          </a:p>
        </p:txBody>
      </p:sp>
    </p:spTree>
    <p:extLst>
      <p:ext uri="{BB962C8B-B14F-4D97-AF65-F5344CB8AC3E}">
        <p14:creationId xmlns:p14="http://schemas.microsoft.com/office/powerpoint/2010/main" val="44316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3970318"/>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prstClr val="white"/>
                </a:solidFill>
                <a:effectLst>
                  <a:outerShdw blurRad="38100" dist="38100" dir="2700000" algn="tl">
                    <a:srgbClr val="000000">
                      <a:alpha val="43137"/>
                    </a:srgbClr>
                  </a:outerShdw>
                </a:effectLst>
                <a:latin typeface="Constantia" panose="02030602050306030303" pitchFamily="18" charset="0"/>
              </a:rPr>
              <a:t>Joseph</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 or </a:t>
            </a:r>
            <a:r>
              <a:rPr lang="en-US" sz="3200" b="1" i="1" cap="all" dirty="0">
                <a:solidFill>
                  <a:prstClr val="white"/>
                </a:solidFill>
                <a:effectLst>
                  <a:outerShdw blurRad="38100" dist="38100" dir="2700000" algn="tl">
                    <a:srgbClr val="000000">
                      <a:alpha val="43137"/>
                    </a:srgbClr>
                  </a:outerShdw>
                </a:effectLst>
                <a:latin typeface="Constantia" panose="02030602050306030303" pitchFamily="18" charset="0"/>
              </a:rPr>
              <a:t>Daniel</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 could’ve excused disobedience because of awful circumstances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 </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but instead wondered, “How then can I do this great wickedness, and sin against God?”</a:t>
            </a:r>
          </a:p>
        </p:txBody>
      </p:sp>
    </p:spTree>
    <p:extLst>
      <p:ext uri="{BB962C8B-B14F-4D97-AF65-F5344CB8AC3E}">
        <p14:creationId xmlns:p14="http://schemas.microsoft.com/office/powerpoint/2010/main" val="79827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2985433"/>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srgbClr val="C00000"/>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schemeClr val="bg1"/>
                </a:solidFill>
                <a:effectLst>
                  <a:outerShdw blurRad="38100" dist="38100" dir="2700000" algn="tl">
                    <a:srgbClr val="000000">
                      <a:alpha val="43137"/>
                    </a:srgbClr>
                  </a:outerShdw>
                </a:effectLst>
                <a:latin typeface="Constantia" panose="02030602050306030303" pitchFamily="18" charset="0"/>
              </a:rPr>
              <a:t>Job</a:t>
            </a:r>
            <a:r>
              <a:rPr lang="en-US" sz="3200" b="1" dirty="0">
                <a:solidFill>
                  <a:schemeClr val="bg1"/>
                </a:solidFill>
                <a:effectLst>
                  <a:outerShdw blurRad="38100" dist="38100" dir="2700000" algn="tl">
                    <a:srgbClr val="000000">
                      <a:alpha val="43137"/>
                    </a:srgbClr>
                  </a:outerShdw>
                </a:effectLst>
                <a:latin typeface="Constantia" panose="02030602050306030303" pitchFamily="18" charset="0"/>
              </a:rPr>
              <a:t> could’ve excused his sometimes reckless questioning of God because of very real pain and loss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a:t>
            </a:r>
          </a:p>
        </p:txBody>
      </p:sp>
    </p:spTree>
    <p:extLst>
      <p:ext uri="{BB962C8B-B14F-4D97-AF65-F5344CB8AC3E}">
        <p14:creationId xmlns:p14="http://schemas.microsoft.com/office/powerpoint/2010/main" val="216313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4524315"/>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srgbClr val="C00000"/>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prstClr val="white"/>
                </a:solidFill>
                <a:effectLst>
                  <a:outerShdw blurRad="38100" dist="38100" dir="2700000" algn="tl">
                    <a:srgbClr val="000000">
                      <a:alpha val="43137"/>
                    </a:srgbClr>
                  </a:outerShdw>
                </a:effectLst>
                <a:latin typeface="Constantia" panose="02030602050306030303" pitchFamily="18" charset="0"/>
              </a:rPr>
              <a:t>Job</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 could’ve excused his sometimes reckless questioning of God because of very real pain and loss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 but instead said, “I lay my hand over my mouth; I have uttered what I did not understand; I repent in dust and ashes.”</a:t>
            </a:r>
          </a:p>
        </p:txBody>
      </p:sp>
    </p:spTree>
    <p:extLst>
      <p:ext uri="{BB962C8B-B14F-4D97-AF65-F5344CB8AC3E}">
        <p14:creationId xmlns:p14="http://schemas.microsoft.com/office/powerpoint/2010/main" val="3282464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2492990"/>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srgbClr val="C00000"/>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schemeClr val="bg1"/>
                </a:solidFill>
                <a:effectLst>
                  <a:outerShdw blurRad="38100" dist="38100" dir="2700000" algn="tl">
                    <a:srgbClr val="000000">
                      <a:alpha val="43137"/>
                    </a:srgbClr>
                  </a:outerShdw>
                </a:effectLst>
                <a:latin typeface="Constantia" panose="02030602050306030303" pitchFamily="18" charset="0"/>
              </a:rPr>
              <a:t>David</a:t>
            </a:r>
            <a:r>
              <a:rPr lang="en-US" sz="3200" b="1" dirty="0">
                <a:solidFill>
                  <a:schemeClr val="bg1"/>
                </a:solidFill>
                <a:effectLst>
                  <a:outerShdw blurRad="38100" dist="38100" dir="2700000" algn="tl">
                    <a:srgbClr val="000000">
                      <a:alpha val="43137"/>
                    </a:srgbClr>
                  </a:outerShdw>
                </a:effectLst>
                <a:latin typeface="Constantia" panose="02030602050306030303" pitchFamily="18" charset="0"/>
              </a:rPr>
              <a:t> </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could’ve excused his sin because he was the sovereign king of Israel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a:t>
            </a:r>
          </a:p>
        </p:txBody>
      </p:sp>
    </p:spTree>
    <p:extLst>
      <p:ext uri="{BB962C8B-B14F-4D97-AF65-F5344CB8AC3E}">
        <p14:creationId xmlns:p14="http://schemas.microsoft.com/office/powerpoint/2010/main" val="42479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3539430"/>
          </a:xfrm>
          <a:prstGeom prst="rect">
            <a:avLst/>
          </a:prstGeom>
          <a:noFill/>
        </p:spPr>
        <p:txBody>
          <a:bodyPr wrap="square" rtlCol="0">
            <a:spAutoFit/>
          </a:bodyPr>
          <a:lstStyle/>
          <a:p>
            <a:pPr algn="ct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Reversing </a:t>
            </a:r>
            <a:r>
              <a:rPr lang="en-US" sz="3600" b="1" cap="small" spc="600" dirty="0">
                <a:solidFill>
                  <a:prstClr val="white"/>
                </a:solidFill>
                <a:effectLst>
                  <a:outerShdw blurRad="38100" dist="38100" dir="2700000" algn="tl">
                    <a:srgbClr val="000000">
                      <a:alpha val="43137"/>
                    </a:srgbClr>
                  </a:outerShdw>
                </a:effectLst>
                <a:latin typeface="Constantia" panose="02030602050306030303" pitchFamily="18" charset="0"/>
              </a:rPr>
              <a:t>the</a:t>
            </a:r>
            <a:r>
              <a:rPr lang="en-US" sz="3600" b="1" cap="all" spc="600" dirty="0">
                <a:solidFill>
                  <a:prstClr val="white"/>
                </a:solidFill>
                <a:effectLst>
                  <a:outerShdw blurRad="38100" dist="38100" dir="2700000" algn="tl">
                    <a:srgbClr val="000000">
                      <a:alpha val="43137"/>
                    </a:srgbClr>
                  </a:outerShdw>
                </a:effectLst>
                <a:latin typeface="Constantia" panose="02030602050306030303" pitchFamily="18" charset="0"/>
              </a:rPr>
              <a:t> Trend</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endParaRPr lang="en-US" sz="2800" b="1" dirty="0">
              <a:solidFill>
                <a:srgbClr val="C00000"/>
              </a:solidFill>
              <a:effectLst>
                <a:outerShdw blurRad="38100" dist="38100" dir="2700000" algn="tl">
                  <a:srgbClr val="000000">
                    <a:alpha val="43137"/>
                  </a:srgbClr>
                </a:outerShdw>
              </a:effectLst>
              <a:latin typeface="Constantia" panose="02030602050306030303" pitchFamily="18" charset="0"/>
            </a:endParaRPr>
          </a:p>
          <a:p>
            <a:r>
              <a:rPr lang="en-US" sz="3200" b="1" i="1" cap="all" dirty="0">
                <a:solidFill>
                  <a:prstClr val="white"/>
                </a:solidFill>
                <a:effectLst>
                  <a:outerShdw blurRad="38100" dist="38100" dir="2700000" algn="tl">
                    <a:srgbClr val="000000">
                      <a:alpha val="43137"/>
                    </a:srgbClr>
                  </a:outerShdw>
                </a:effectLst>
                <a:latin typeface="Constantia" panose="02030602050306030303" pitchFamily="18" charset="0"/>
              </a:rPr>
              <a:t>David</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 could’ve excused his sin because he was the sovereign king of Israel </a:t>
            </a:r>
            <a:r>
              <a:rPr lang="en-US" sz="3200" b="1" dirty="0">
                <a:solidFill>
                  <a:schemeClr val="accent5"/>
                </a:solidFill>
                <a:effectLst>
                  <a:outerShdw blurRad="38100" dist="38100" dir="2700000" algn="tl">
                    <a:srgbClr val="000000">
                      <a:alpha val="43137"/>
                    </a:srgbClr>
                  </a:outerShdw>
                </a:effectLst>
                <a:latin typeface="Constantia" panose="02030602050306030303" pitchFamily="18" charset="0"/>
              </a:rPr>
              <a:t>… </a:t>
            </a:r>
            <a:r>
              <a:rPr lang="en-US" sz="3200" b="1" dirty="0">
                <a:solidFill>
                  <a:prstClr val="white"/>
                </a:solidFill>
                <a:effectLst>
                  <a:outerShdw blurRad="38100" dist="38100" dir="2700000" algn="tl">
                    <a:srgbClr val="000000">
                      <a:alpha val="43137"/>
                    </a:srgbClr>
                  </a:outerShdw>
                </a:effectLst>
                <a:latin typeface="Constantia" panose="02030602050306030303" pitchFamily="18" charset="0"/>
              </a:rPr>
              <a:t>but instead confessed, “I have sinned against the Lord.”</a:t>
            </a:r>
          </a:p>
        </p:txBody>
      </p:sp>
    </p:spTree>
    <p:extLst>
      <p:ext uri="{BB962C8B-B14F-4D97-AF65-F5344CB8AC3E}">
        <p14:creationId xmlns:p14="http://schemas.microsoft.com/office/powerpoint/2010/main" val="406546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078313"/>
          </a:xfrm>
          <a:prstGeom prst="rect">
            <a:avLst/>
          </a:prstGeom>
          <a:noFill/>
        </p:spPr>
        <p:txBody>
          <a:bodyPr wrap="square" rtlCol="0">
            <a:spAutoFit/>
          </a:bodyPr>
          <a:lstStyle/>
          <a:p>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A </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certain man gave a great </a:t>
            </a:r>
          </a:p>
          <a:p>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supper and invited many,</a:t>
            </a:r>
          </a:p>
          <a:p>
            <a:endParaRPr lang="en-US" sz="2800" b="1" dirty="0">
              <a:solidFill>
                <a:schemeClr val="bg1"/>
              </a:solidFill>
              <a:effectLst>
                <a:outerShdw blurRad="38100" dist="38100" dir="2700000" algn="tl">
                  <a:srgbClr val="000000">
                    <a:alpha val="43137"/>
                  </a:srgbClr>
                </a:outerShdw>
              </a:effectLst>
              <a:latin typeface="Constantia" panose="02030602050306030303" pitchFamily="18" charset="0"/>
            </a:endParaRPr>
          </a:p>
          <a:p>
            <a:pPr algn="ct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But they all with one accord </a:t>
            </a:r>
          </a:p>
          <a:p>
            <a:pPr algn="ct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began to make excuses.</a:t>
            </a:r>
          </a:p>
          <a:p>
            <a:endParaRPr lang="en-US" sz="2800" b="1" dirty="0">
              <a:solidFill>
                <a:schemeClr val="bg1"/>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Then the master of the house, </a:t>
            </a:r>
          </a:p>
          <a:p>
            <a:pPr algn="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being angry, said to </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his servant,</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ctr"/>
            <a:r>
              <a:rPr lang="en-US" sz="36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3600" b="1" i="1" dirty="0">
                <a:solidFill>
                  <a:schemeClr val="bg1"/>
                </a:solidFill>
                <a:effectLst>
                  <a:outerShdw blurRad="38100" dist="38100" dir="2700000" algn="tl">
                    <a:srgbClr val="000000">
                      <a:alpha val="43137"/>
                    </a:srgbClr>
                  </a:outerShdw>
                </a:effectLst>
                <a:latin typeface="Constantia" panose="02030602050306030303" pitchFamily="18" charset="0"/>
              </a:rPr>
              <a:t>None of those men who were invited shall taste my supper</a:t>
            </a:r>
            <a:r>
              <a:rPr lang="en-US" sz="3600" b="1" dirty="0">
                <a:solidFill>
                  <a:schemeClr val="bg1"/>
                </a:solidFill>
                <a:effectLst>
                  <a:outerShdw blurRad="38100" dist="38100" dir="2700000" algn="tl">
                    <a:srgbClr val="000000">
                      <a:alpha val="43137"/>
                    </a:srgbClr>
                  </a:outerShdw>
                </a:effectLst>
                <a:latin typeface="Constantia" panose="02030602050306030303" pitchFamily="18" charset="0"/>
              </a:rPr>
              <a:t>.</a:t>
            </a:r>
            <a:r>
              <a:rPr lang="en-US" sz="3600" b="1" dirty="0">
                <a:solidFill>
                  <a:schemeClr val="accent5"/>
                </a:solidFill>
                <a:effectLst>
                  <a:outerShdw blurRad="38100" dist="38100" dir="2700000" algn="tl">
                    <a:srgbClr val="000000">
                      <a:alpha val="43137"/>
                    </a:srgbClr>
                  </a:outerShdw>
                </a:effectLst>
                <a:latin typeface="Constantia" panose="02030602050306030303" pitchFamily="18" charset="0"/>
              </a:rPr>
              <a:t>”</a:t>
            </a:r>
          </a:p>
        </p:txBody>
      </p:sp>
    </p:spTree>
    <p:extLst>
      <p:ext uri="{BB962C8B-B14F-4D97-AF65-F5344CB8AC3E}">
        <p14:creationId xmlns:p14="http://schemas.microsoft.com/office/powerpoint/2010/main" val="79087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262979"/>
          </a:xfrm>
          <a:prstGeom prst="rect">
            <a:avLst/>
          </a:prstGeom>
          <a:noFill/>
        </p:spPr>
        <p:txBody>
          <a:bodyPr wrap="square" rtlCol="0">
            <a:spAutoFit/>
          </a:bodyPr>
          <a:lstStyle/>
          <a:p>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21</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But all these things [</a:t>
            </a:r>
            <a:r>
              <a:rPr lang="en-US" sz="2800" b="1" i="1" dirty="0">
                <a:solidFill>
                  <a:schemeClr val="bg1"/>
                </a:solidFill>
                <a:effectLst>
                  <a:outerShdw blurRad="38100" dist="38100" dir="2700000" algn="tl">
                    <a:srgbClr val="000000">
                      <a:alpha val="43137"/>
                    </a:srgbClr>
                  </a:outerShdw>
                </a:effectLst>
                <a:latin typeface="Constantia" panose="02030602050306030303" pitchFamily="18" charset="0"/>
              </a:rPr>
              <a:t>i.e.</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persecution—</a:t>
            </a:r>
            <a:r>
              <a:rPr lang="en-US" sz="2800" b="1" cap="small" dirty="0" err="1">
                <a:solidFill>
                  <a:schemeClr val="bg1"/>
                </a:solidFill>
                <a:effectLst>
                  <a:outerShdw blurRad="38100" dist="38100" dir="2700000" algn="tl">
                    <a:srgbClr val="000000">
                      <a:alpha val="43137"/>
                    </a:srgbClr>
                  </a:outerShdw>
                </a:effectLst>
                <a:latin typeface="Constantia" panose="02030602050306030303" pitchFamily="18" charset="0"/>
              </a:rPr>
              <a:t>dj</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they will do to you for My name’s sake, because they do not know Him who sent Me. </a:t>
            </a:r>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22</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If I had not come and spoken to them, they would have no sin, but now they have no excuse for their sin. </a:t>
            </a:r>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23</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He who hates Me hates My Father also. </a:t>
            </a:r>
            <a:r>
              <a:rPr lang="en-US" sz="2800" b="1" baseline="30000"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24</a:t>
            </a:r>
            <a:r>
              <a:rPr lang="en-US" sz="2800" b="1" dirty="0">
                <a:solidFill>
                  <a:schemeClr val="bg1"/>
                </a:solidFill>
                <a:effectLst>
                  <a:outerShdw blurRad="38100" dist="38100" dir="2700000" algn="tl">
                    <a:srgbClr val="000000">
                      <a:alpha val="43137"/>
                    </a:srgbClr>
                  </a:outerShdw>
                </a:effectLst>
                <a:latin typeface="Constantia" panose="02030602050306030303" pitchFamily="18" charset="0"/>
              </a:rPr>
              <a:t> If I had not done among them the works which no one else did, they would have no sin; but now they have seen and also hated both Me and My Father.</a:t>
            </a:r>
          </a:p>
          <a:p>
            <a:endParaRPr lang="en-US" sz="2800" b="1" dirty="0">
              <a:solidFill>
                <a:schemeClr val="bg1"/>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John 15:21-24</a:t>
            </a:r>
          </a:p>
        </p:txBody>
      </p:sp>
    </p:spTree>
    <p:extLst>
      <p:ext uri="{BB962C8B-B14F-4D97-AF65-F5344CB8AC3E}">
        <p14:creationId xmlns:p14="http://schemas.microsoft.com/office/powerpoint/2010/main" val="166738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3" name="TextBox 2"/>
          <p:cNvSpPr txBox="1"/>
          <p:nvPr/>
        </p:nvSpPr>
        <p:spPr>
          <a:xfrm>
            <a:off x="571500" y="381000"/>
            <a:ext cx="8001000" cy="5078313"/>
          </a:xfrm>
          <a:prstGeom prst="rect">
            <a:avLst/>
          </a:prstGeom>
          <a:noFill/>
        </p:spPr>
        <p:txBody>
          <a:bodyPr wrap="square" rtlCol="0">
            <a:spAutoFit/>
          </a:bodyPr>
          <a:lstStyle/>
          <a:p>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A certain man gave a great </a:t>
            </a:r>
          </a:p>
          <a:p>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supper and </a:t>
            </a:r>
            <a:r>
              <a:rPr lang="en-US" sz="2800" b="1" dirty="0">
                <a:solidFill>
                  <a:schemeClr val="accent5"/>
                </a:solidFill>
                <a:effectLst>
                  <a:outerShdw blurRad="38100" dist="38100" dir="2700000" algn="tl">
                    <a:srgbClr val="000000">
                      <a:alpha val="43137"/>
                    </a:srgbClr>
                  </a:outerShdw>
                </a:effectLst>
                <a:latin typeface="Constantia" panose="02030602050306030303" pitchFamily="18" charset="0"/>
              </a:rPr>
              <a:t>invited</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many,</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ct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But they all with one accord </a:t>
            </a:r>
          </a:p>
          <a:p>
            <a:pPr algn="ct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began to make </a:t>
            </a:r>
            <a:r>
              <a:rPr lang="en-US" sz="2800" b="1" dirty="0">
                <a:solidFill>
                  <a:schemeClr val="accent5"/>
                </a:solidFill>
                <a:effectLst>
                  <a:outerShdw blurRad="38100" dist="38100" dir="2700000" algn="tl">
                    <a:srgbClr val="000000">
                      <a:alpha val="43137"/>
                    </a:srgbClr>
                  </a:outerShdw>
                </a:effectLst>
                <a:latin typeface="Constantia" panose="02030602050306030303" pitchFamily="18" charset="0"/>
              </a:rPr>
              <a:t>excuses</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Then the master of the house, </a:t>
            </a:r>
          </a:p>
          <a:p>
            <a:pPr algn="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being </a:t>
            </a:r>
            <a:r>
              <a:rPr lang="en-US" sz="2800" b="1" dirty="0">
                <a:solidFill>
                  <a:schemeClr val="accent5"/>
                </a:solidFill>
                <a:effectLst>
                  <a:outerShdw blurRad="38100" dist="38100" dir="2700000" algn="tl">
                    <a:srgbClr val="000000">
                      <a:alpha val="43137"/>
                    </a:srgbClr>
                  </a:outerShdw>
                </a:effectLst>
                <a:latin typeface="Constantia" panose="02030602050306030303" pitchFamily="18" charset="0"/>
              </a:rPr>
              <a:t>angry</a:t>
            </a:r>
            <a:r>
              <a:rPr lang="en-US" sz="2800" b="1" dirty="0">
                <a:solidFill>
                  <a:prstClr val="white"/>
                </a:solidFill>
                <a:effectLst>
                  <a:outerShdw blurRad="38100" dist="38100" dir="2700000" algn="tl">
                    <a:srgbClr val="000000">
                      <a:alpha val="43137"/>
                    </a:srgbClr>
                  </a:outerShdw>
                </a:effectLst>
                <a:latin typeface="Constantia" panose="02030602050306030303" pitchFamily="18" charset="0"/>
              </a:rPr>
              <a:t>, said to his servant,</a:t>
            </a:r>
          </a:p>
          <a:p>
            <a:endParaRPr lang="en-US" sz="2800" b="1" dirty="0">
              <a:solidFill>
                <a:prstClr val="white"/>
              </a:solidFill>
              <a:effectLst>
                <a:outerShdw blurRad="38100" dist="38100" dir="2700000" algn="tl">
                  <a:srgbClr val="000000">
                    <a:alpha val="43137"/>
                  </a:srgbClr>
                </a:outerShdw>
              </a:effectLst>
              <a:latin typeface="Constantia" panose="02030602050306030303" pitchFamily="18" charset="0"/>
            </a:endParaRPr>
          </a:p>
          <a:p>
            <a:pPr algn="ctr"/>
            <a:r>
              <a:rPr lang="en-US" sz="36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3600" b="1" i="1" dirty="0">
                <a:solidFill>
                  <a:prstClr val="white"/>
                </a:solidFill>
                <a:effectLst>
                  <a:outerShdw blurRad="38100" dist="38100" dir="2700000" algn="tl">
                    <a:srgbClr val="000000">
                      <a:alpha val="43137"/>
                    </a:srgbClr>
                  </a:outerShdw>
                </a:effectLst>
                <a:latin typeface="Constantia" panose="02030602050306030303" pitchFamily="18" charset="0"/>
              </a:rPr>
              <a:t>None of those men who were invited shall taste my supper</a:t>
            </a:r>
            <a:r>
              <a:rPr lang="en-US" sz="3600" b="1" dirty="0">
                <a:solidFill>
                  <a:prstClr val="white"/>
                </a:solidFill>
                <a:effectLst>
                  <a:outerShdw blurRad="38100" dist="38100" dir="2700000" algn="tl">
                    <a:srgbClr val="000000">
                      <a:alpha val="43137"/>
                    </a:srgbClr>
                  </a:outerShdw>
                </a:effectLst>
                <a:latin typeface="Constantia" panose="02030602050306030303" pitchFamily="18" charset="0"/>
              </a:rPr>
              <a:t>.</a:t>
            </a:r>
            <a:r>
              <a:rPr lang="en-US" sz="3600" b="1" dirty="0">
                <a:solidFill>
                  <a:schemeClr val="accent5"/>
                </a:solidFill>
                <a:effectLst>
                  <a:outerShdw blurRad="38100" dist="38100" dir="2700000" algn="tl">
                    <a:srgbClr val="000000">
                      <a:alpha val="43137"/>
                    </a:srgbClr>
                  </a:outerShdw>
                </a:effectLst>
                <a:latin typeface="Constantia" panose="02030602050306030303" pitchFamily="18" charset="0"/>
              </a:rPr>
              <a:t>”</a:t>
            </a:r>
          </a:p>
        </p:txBody>
      </p:sp>
    </p:spTree>
    <p:extLst>
      <p:ext uri="{BB962C8B-B14F-4D97-AF65-F5344CB8AC3E}">
        <p14:creationId xmlns:p14="http://schemas.microsoft.com/office/powerpoint/2010/main" val="291704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1066800" y="1447800"/>
            <a:ext cx="70866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schemeClr val="bg1"/>
                </a:solidFill>
                <a:effectLst>
                  <a:outerShdw blurRad="38100" dist="38100" dir="2700000" algn="tl">
                    <a:srgbClr val="000000">
                      <a:alpha val="43137"/>
                    </a:srgbClr>
                  </a:outerShdw>
                </a:effectLst>
                <a:latin typeface="Constantia" panose="02030602050306030303" pitchFamily="18" charset="0"/>
              </a:rPr>
              <a:t>Don’t look at me, it’s all __________’s fault.</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schemeClr val="bg1"/>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Genesis 3:1-13; I Samuel 15:10-21</a:t>
            </a:r>
          </a:p>
        </p:txBody>
      </p:sp>
    </p:spTree>
    <p:extLst>
      <p:ext uri="{BB962C8B-B14F-4D97-AF65-F5344CB8AC3E}">
        <p14:creationId xmlns:p14="http://schemas.microsoft.com/office/powerpoint/2010/main" val="851012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1066800" y="1447800"/>
            <a:ext cx="70866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I’ve already met the minimum requirements.</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Matthew 25:14-30</a:t>
            </a:r>
          </a:p>
        </p:txBody>
      </p:sp>
    </p:spTree>
    <p:extLst>
      <p:ext uri="{BB962C8B-B14F-4D97-AF65-F5344CB8AC3E}">
        <p14:creationId xmlns:p14="http://schemas.microsoft.com/office/powerpoint/2010/main" val="21981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1066800" y="1447800"/>
            <a:ext cx="70866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I just have too many other things going on.</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Luke 9:57-62</a:t>
            </a:r>
          </a:p>
        </p:txBody>
      </p:sp>
    </p:spTree>
    <p:extLst>
      <p:ext uri="{BB962C8B-B14F-4D97-AF65-F5344CB8AC3E}">
        <p14:creationId xmlns:p14="http://schemas.microsoft.com/office/powerpoint/2010/main" val="21981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914400" y="1447800"/>
            <a:ext cx="73152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Surely there is somebody else who can do it.</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Jeremiah 1:4-8; Exodus 3:11; Judges 6:15</a:t>
            </a:r>
          </a:p>
        </p:txBody>
      </p:sp>
    </p:spTree>
    <p:extLst>
      <p:ext uri="{BB962C8B-B14F-4D97-AF65-F5344CB8AC3E}">
        <p14:creationId xmlns:p14="http://schemas.microsoft.com/office/powerpoint/2010/main" val="21981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1066800" y="1447800"/>
            <a:ext cx="70866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It couldn’t be helped; it’s just my nature.</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Exodus 4:10-12</a:t>
            </a:r>
          </a:p>
        </p:txBody>
      </p:sp>
    </p:spTree>
    <p:extLst>
      <p:ext uri="{BB962C8B-B14F-4D97-AF65-F5344CB8AC3E}">
        <p14:creationId xmlns:p14="http://schemas.microsoft.com/office/powerpoint/2010/main" val="21981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723900" y="1447800"/>
            <a:ext cx="76962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I know it’s wrong, but doing what’s right is just too hard.</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Luke 10:25-29</a:t>
            </a:r>
          </a:p>
        </p:txBody>
      </p:sp>
    </p:spTree>
    <p:extLst>
      <p:ext uri="{BB962C8B-B14F-4D97-AF65-F5344CB8AC3E}">
        <p14:creationId xmlns:p14="http://schemas.microsoft.com/office/powerpoint/2010/main" val="296723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198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95040" y="6115734"/>
            <a:ext cx="6585393" cy="646331"/>
          </a:xfrm>
          <a:prstGeom prst="rect">
            <a:avLst/>
          </a:prstGeom>
          <a:noFill/>
        </p:spPr>
        <p:txBody>
          <a:bodyPr wrap="none" rtlCol="0">
            <a:spAutoFit/>
          </a:bodyPr>
          <a:lstStyle/>
          <a:p>
            <a:pPr algn="r"/>
            <a:r>
              <a:rPr lang="en-US" sz="3600" b="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i="1"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they are without</a:t>
            </a:r>
            <a:r>
              <a:rPr lang="en-US" sz="3600" b="1" i="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 </a:t>
            </a:r>
            <a:r>
              <a:rPr lang="en-US" sz="3600" b="1" cap="all" spc="150" dirty="0">
                <a:solidFill>
                  <a:schemeClr val="accent5">
                    <a:lumMod val="75000"/>
                  </a:schemeClr>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excuse</a:t>
            </a:r>
            <a:r>
              <a:rPr lang="en-US" sz="3600" b="1" spc="150" dirty="0">
                <a:solidFill>
                  <a:prstClr val="black"/>
                </a:solidFill>
                <a:effectLst>
                  <a:outerShdw blurRad="38100" dist="38100" dir="2700000" algn="tl">
                    <a:srgbClr val="000000">
                      <a:alpha val="43137"/>
                    </a:srgbClr>
                  </a:outerShdw>
                </a:effectLst>
                <a:latin typeface="Constantia" panose="02030602050306030303" pitchFamily="18" charset="0"/>
                <a:cs typeface="Segoe UI" panose="020B0502040204020203" pitchFamily="34" charset="0"/>
              </a:rPr>
              <a:t>”</a:t>
            </a:r>
          </a:p>
        </p:txBody>
      </p:sp>
      <p:sp>
        <p:nvSpPr>
          <p:cNvPr id="2" name="TextBox 1"/>
          <p:cNvSpPr txBox="1"/>
          <p:nvPr/>
        </p:nvSpPr>
        <p:spPr>
          <a:xfrm>
            <a:off x="1066800" y="1447800"/>
            <a:ext cx="7086600" cy="2554545"/>
          </a:xfrm>
          <a:prstGeom prst="rect">
            <a:avLst/>
          </a:prstGeom>
          <a:noFill/>
        </p:spPr>
        <p:txBody>
          <a:bodyPr wrap="square" rtlCol="0">
            <a:spAutoFit/>
          </a:bodyPr>
          <a:lstStyle/>
          <a:p>
            <a:pPr algn="ct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r>
              <a:rPr lang="en-US" sz="4400" b="1" dirty="0">
                <a:solidFill>
                  <a:prstClr val="white"/>
                </a:solidFill>
                <a:effectLst>
                  <a:outerShdw blurRad="38100" dist="38100" dir="2700000" algn="tl">
                    <a:srgbClr val="000000">
                      <a:alpha val="43137"/>
                    </a:srgbClr>
                  </a:outerShdw>
                </a:effectLst>
                <a:latin typeface="Constantia" panose="02030602050306030303" pitchFamily="18" charset="0"/>
              </a:rPr>
              <a:t>I’ll get around to it… tomorrow.</a:t>
            </a:r>
            <a:r>
              <a:rPr lang="en-US" sz="4400" b="1" dirty="0">
                <a:solidFill>
                  <a:schemeClr val="accent5"/>
                </a:solidFill>
                <a:effectLst>
                  <a:outerShdw blurRad="38100" dist="38100" dir="2700000" algn="tl">
                    <a:srgbClr val="000000">
                      <a:alpha val="43137"/>
                    </a:srgbClr>
                  </a:outerShdw>
                </a:effectLst>
                <a:latin typeface="Constantia" panose="02030602050306030303" pitchFamily="18" charset="0"/>
              </a:rPr>
              <a:t>”</a:t>
            </a:r>
          </a:p>
          <a:p>
            <a:pPr algn="ctr"/>
            <a:endParaRPr lang="en-US" sz="4400" b="1" dirty="0">
              <a:solidFill>
                <a:prstClr val="white"/>
              </a:solidFill>
              <a:effectLst>
                <a:outerShdw blurRad="38100" dist="38100" dir="2700000" algn="tl">
                  <a:srgbClr val="000000">
                    <a:alpha val="43137"/>
                  </a:srgbClr>
                </a:outerShdw>
              </a:effectLst>
              <a:latin typeface="Candara" panose="020E0502030303020204" pitchFamily="34" charset="0"/>
            </a:endParaRPr>
          </a:p>
          <a:p>
            <a:pPr algn="ctr"/>
            <a:r>
              <a:rPr lang="en-US" sz="28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Acts 24:22-25</a:t>
            </a:r>
          </a:p>
        </p:txBody>
      </p:sp>
    </p:spTree>
    <p:extLst>
      <p:ext uri="{BB962C8B-B14F-4D97-AF65-F5344CB8AC3E}">
        <p14:creationId xmlns:p14="http://schemas.microsoft.com/office/powerpoint/2010/main" val="21981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TotalTime>
  <Words>852</Words>
  <Application>Microsoft Office PowerPoint</Application>
  <PresentationFormat>On-screen Show (4:3)</PresentationFormat>
  <Paragraphs>103</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Candara</vt:lpstr>
      <vt:lpstr>Constantia</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aej8483</dc:creator>
  <cp:lastModifiedBy>Andrew Jones</cp:lastModifiedBy>
  <cp:revision>17</cp:revision>
  <dcterms:created xsi:type="dcterms:W3CDTF">2018-07-08T03:06:14Z</dcterms:created>
  <dcterms:modified xsi:type="dcterms:W3CDTF">2019-06-06T05:11:48Z</dcterms:modified>
</cp:coreProperties>
</file>