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83" r:id="rId3"/>
    <p:sldId id="284" r:id="rId4"/>
    <p:sldId id="275" r:id="rId5"/>
    <p:sldId id="276" r:id="rId6"/>
    <p:sldId id="277" r:id="rId7"/>
    <p:sldId id="278" r:id="rId8"/>
    <p:sldId id="279" r:id="rId9"/>
    <p:sldId id="281" r:id="rId10"/>
    <p:sldId id="280" r:id="rId11"/>
    <p:sldId id="282" r:id="rId12"/>
    <p:sldId id="270" r:id="rId13"/>
    <p:sldId id="271" r:id="rId14"/>
    <p:sldId id="272" r:id="rId15"/>
    <p:sldId id="273" r:id="rId16"/>
    <p:sldId id="285" r:id="rId17"/>
    <p:sldId id="286" r:id="rId18"/>
    <p:sldId id="274" r:id="rId19"/>
    <p:sldId id="268"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332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BA6DA32-C826-470B-A234-7E87D233792F}" type="datetimeFigureOut">
              <a:rPr lang="en-US" smtClean="0"/>
              <a:t>12/19/2020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3A768E-62B1-4522-81A2-FD5486A06963}" type="slidenum">
              <a:rPr lang="en-US" smtClean="0"/>
              <a:t>‹#›</a:t>
            </a:fld>
            <a:endParaRPr lang="en-US"/>
          </a:p>
        </p:txBody>
      </p:sp>
    </p:spTree>
    <p:extLst>
      <p:ext uri="{BB962C8B-B14F-4D97-AF65-F5344CB8AC3E}">
        <p14:creationId xmlns:p14="http://schemas.microsoft.com/office/powerpoint/2010/main" val="1262053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A6DA32-C826-470B-A234-7E87D233792F}" type="datetimeFigureOut">
              <a:rPr lang="en-US" smtClean="0"/>
              <a:t>12/19/2020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3A768E-62B1-4522-81A2-FD5486A06963}" type="slidenum">
              <a:rPr lang="en-US" smtClean="0"/>
              <a:t>‹#›</a:t>
            </a:fld>
            <a:endParaRPr lang="en-US"/>
          </a:p>
        </p:txBody>
      </p:sp>
    </p:spTree>
    <p:extLst>
      <p:ext uri="{BB962C8B-B14F-4D97-AF65-F5344CB8AC3E}">
        <p14:creationId xmlns:p14="http://schemas.microsoft.com/office/powerpoint/2010/main" val="3330242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A6DA32-C826-470B-A234-7E87D233792F}" type="datetimeFigureOut">
              <a:rPr lang="en-US" smtClean="0"/>
              <a:t>12/19/2020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3A768E-62B1-4522-81A2-FD5486A06963}" type="slidenum">
              <a:rPr lang="en-US" smtClean="0"/>
              <a:t>‹#›</a:t>
            </a:fld>
            <a:endParaRPr lang="en-US"/>
          </a:p>
        </p:txBody>
      </p:sp>
    </p:spTree>
    <p:extLst>
      <p:ext uri="{BB962C8B-B14F-4D97-AF65-F5344CB8AC3E}">
        <p14:creationId xmlns:p14="http://schemas.microsoft.com/office/powerpoint/2010/main" val="3194898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A6DA32-C826-470B-A234-7E87D233792F}" type="datetimeFigureOut">
              <a:rPr lang="en-US" smtClean="0"/>
              <a:t>12/19/2020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3A768E-62B1-4522-81A2-FD5486A06963}" type="slidenum">
              <a:rPr lang="en-US" smtClean="0"/>
              <a:t>‹#›</a:t>
            </a:fld>
            <a:endParaRPr lang="en-US"/>
          </a:p>
        </p:txBody>
      </p:sp>
    </p:spTree>
    <p:extLst>
      <p:ext uri="{BB962C8B-B14F-4D97-AF65-F5344CB8AC3E}">
        <p14:creationId xmlns:p14="http://schemas.microsoft.com/office/powerpoint/2010/main" val="21624069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BA6DA32-C826-470B-A234-7E87D233792F}" type="datetimeFigureOut">
              <a:rPr lang="en-US" smtClean="0"/>
              <a:t>12/19/2020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3A768E-62B1-4522-81A2-FD5486A06963}" type="slidenum">
              <a:rPr lang="en-US" smtClean="0"/>
              <a:t>‹#›</a:t>
            </a:fld>
            <a:endParaRPr lang="en-US"/>
          </a:p>
        </p:txBody>
      </p:sp>
    </p:spTree>
    <p:extLst>
      <p:ext uri="{BB962C8B-B14F-4D97-AF65-F5344CB8AC3E}">
        <p14:creationId xmlns:p14="http://schemas.microsoft.com/office/powerpoint/2010/main" val="1914309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A6DA32-C826-470B-A234-7E87D233792F}" type="datetimeFigureOut">
              <a:rPr lang="en-US" smtClean="0"/>
              <a:t>12/19/2020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3A768E-62B1-4522-81A2-FD5486A06963}" type="slidenum">
              <a:rPr lang="en-US" smtClean="0"/>
              <a:t>‹#›</a:t>
            </a:fld>
            <a:endParaRPr lang="en-US"/>
          </a:p>
        </p:txBody>
      </p:sp>
    </p:spTree>
    <p:extLst>
      <p:ext uri="{BB962C8B-B14F-4D97-AF65-F5344CB8AC3E}">
        <p14:creationId xmlns:p14="http://schemas.microsoft.com/office/powerpoint/2010/main" val="3683718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BA6DA32-C826-470B-A234-7E87D233792F}" type="datetimeFigureOut">
              <a:rPr lang="en-US" smtClean="0"/>
              <a:t>12/19/2020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3A768E-62B1-4522-81A2-FD5486A06963}" type="slidenum">
              <a:rPr lang="en-US" smtClean="0"/>
              <a:t>‹#›</a:t>
            </a:fld>
            <a:endParaRPr lang="en-US"/>
          </a:p>
        </p:txBody>
      </p:sp>
    </p:spTree>
    <p:extLst>
      <p:ext uri="{BB962C8B-B14F-4D97-AF65-F5344CB8AC3E}">
        <p14:creationId xmlns:p14="http://schemas.microsoft.com/office/powerpoint/2010/main" val="1653693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BA6DA32-C826-470B-A234-7E87D233792F}" type="datetimeFigureOut">
              <a:rPr lang="en-US" smtClean="0"/>
              <a:t>12/19/2020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3A768E-62B1-4522-81A2-FD5486A06963}" type="slidenum">
              <a:rPr lang="en-US" smtClean="0"/>
              <a:t>‹#›</a:t>
            </a:fld>
            <a:endParaRPr lang="en-US"/>
          </a:p>
        </p:txBody>
      </p:sp>
    </p:spTree>
    <p:extLst>
      <p:ext uri="{BB962C8B-B14F-4D97-AF65-F5344CB8AC3E}">
        <p14:creationId xmlns:p14="http://schemas.microsoft.com/office/powerpoint/2010/main" val="3665370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A6DA32-C826-470B-A234-7E87D233792F}" type="datetimeFigureOut">
              <a:rPr lang="en-US" smtClean="0"/>
              <a:t>12/19/2020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3A768E-62B1-4522-81A2-FD5486A06963}" type="slidenum">
              <a:rPr lang="en-US" smtClean="0"/>
              <a:t>‹#›</a:t>
            </a:fld>
            <a:endParaRPr lang="en-US"/>
          </a:p>
        </p:txBody>
      </p:sp>
    </p:spTree>
    <p:extLst>
      <p:ext uri="{BB962C8B-B14F-4D97-AF65-F5344CB8AC3E}">
        <p14:creationId xmlns:p14="http://schemas.microsoft.com/office/powerpoint/2010/main" val="1086859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BA6DA32-C826-470B-A234-7E87D233792F}" type="datetimeFigureOut">
              <a:rPr lang="en-US" smtClean="0"/>
              <a:t>12/19/2020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3A768E-62B1-4522-81A2-FD5486A06963}" type="slidenum">
              <a:rPr lang="en-US" smtClean="0"/>
              <a:t>‹#›</a:t>
            </a:fld>
            <a:endParaRPr lang="en-US"/>
          </a:p>
        </p:txBody>
      </p:sp>
    </p:spTree>
    <p:extLst>
      <p:ext uri="{BB962C8B-B14F-4D97-AF65-F5344CB8AC3E}">
        <p14:creationId xmlns:p14="http://schemas.microsoft.com/office/powerpoint/2010/main" val="676072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BA6DA32-C826-470B-A234-7E87D233792F}" type="datetimeFigureOut">
              <a:rPr lang="en-US" smtClean="0"/>
              <a:t>12/19/2020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3A768E-62B1-4522-81A2-FD5486A06963}" type="slidenum">
              <a:rPr lang="en-US" smtClean="0"/>
              <a:t>‹#›</a:t>
            </a:fld>
            <a:endParaRPr lang="en-US"/>
          </a:p>
        </p:txBody>
      </p:sp>
    </p:spTree>
    <p:extLst>
      <p:ext uri="{BB962C8B-B14F-4D97-AF65-F5344CB8AC3E}">
        <p14:creationId xmlns:p14="http://schemas.microsoft.com/office/powerpoint/2010/main" val="3228551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A6DA32-C826-470B-A234-7E87D233792F}" type="datetimeFigureOut">
              <a:rPr lang="en-US" smtClean="0"/>
              <a:t>12/19/2020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3A768E-62B1-4522-81A2-FD5486A06963}" type="slidenum">
              <a:rPr lang="en-US" smtClean="0"/>
              <a:t>‹#›</a:t>
            </a:fld>
            <a:endParaRPr lang="en-US"/>
          </a:p>
        </p:txBody>
      </p:sp>
    </p:spTree>
    <p:extLst>
      <p:ext uri="{BB962C8B-B14F-4D97-AF65-F5344CB8AC3E}">
        <p14:creationId xmlns:p14="http://schemas.microsoft.com/office/powerpoint/2010/main" val="20252413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228600" y="152400"/>
            <a:ext cx="284052" cy="369332"/>
          </a:xfrm>
          <a:prstGeom prst="rect">
            <a:avLst/>
          </a:prstGeom>
          <a:noFill/>
        </p:spPr>
        <p:txBody>
          <a:bodyPr wrap="none" rtlCol="0">
            <a:spAutoFit/>
          </a:bodyPr>
          <a:lstStyle/>
          <a:p>
            <a:r>
              <a:rPr lang="en-US" dirty="0">
                <a:solidFill>
                  <a:schemeClr val="bg1"/>
                </a:solidFill>
              </a:rPr>
              <a:t>x</a:t>
            </a:r>
          </a:p>
        </p:txBody>
      </p:sp>
    </p:spTree>
    <p:extLst>
      <p:ext uri="{BB962C8B-B14F-4D97-AF65-F5344CB8AC3E}">
        <p14:creationId xmlns:p14="http://schemas.microsoft.com/office/powerpoint/2010/main" val="2263452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4717958"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Patience with God</a:t>
            </a:r>
          </a:p>
        </p:txBody>
      </p:sp>
      <p:sp>
        <p:nvSpPr>
          <p:cNvPr id="6" name="TextBox 5"/>
          <p:cNvSpPr txBox="1"/>
          <p:nvPr/>
        </p:nvSpPr>
        <p:spPr>
          <a:xfrm>
            <a:off x="438150" y="1219200"/>
            <a:ext cx="826770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“Those who wait on the Lord shall renew their strength; they shall mount up with wings like eagles, they shall run and not be weary, they shall walk and not faint.”</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
        <p:nvSpPr>
          <p:cNvPr id="2" name="TextBox 1">
            <a:extLst>
              <a:ext uri="{FF2B5EF4-FFF2-40B4-BE49-F238E27FC236}">
                <a16:creationId xmlns:a16="http://schemas.microsoft.com/office/drawing/2014/main" id="{E6AA3A9D-0F9D-4126-A12C-94D747B3B4FE}"/>
              </a:ext>
            </a:extLst>
          </p:cNvPr>
          <p:cNvSpPr txBox="1"/>
          <p:nvPr/>
        </p:nvSpPr>
        <p:spPr>
          <a:xfrm>
            <a:off x="5181600" y="3136612"/>
            <a:ext cx="3524250"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all"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Isaiah 40:31</a:t>
            </a:r>
            <a:endParaRPr kumimoji="0" lang="en-US" sz="24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endParaRPr>
          </a:p>
        </p:txBody>
      </p:sp>
    </p:spTree>
    <p:extLst>
      <p:ext uri="{BB962C8B-B14F-4D97-AF65-F5344CB8AC3E}">
        <p14:creationId xmlns:p14="http://schemas.microsoft.com/office/powerpoint/2010/main" val="2097344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4717958"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Patience with God</a:t>
            </a:r>
          </a:p>
        </p:txBody>
      </p:sp>
      <p:sp>
        <p:nvSpPr>
          <p:cNvPr id="6" name="TextBox 5"/>
          <p:cNvSpPr txBox="1"/>
          <p:nvPr/>
        </p:nvSpPr>
        <p:spPr>
          <a:xfrm>
            <a:off x="438150" y="1219200"/>
            <a:ext cx="826770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“Truly my soul silently waits for God;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from Him comes my salvation…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spc="300" dirty="0">
                <a:solidFill>
                  <a:prstClr val="white"/>
                </a:solidFill>
                <a:effectLst>
                  <a:outerShdw blurRad="38100" dist="38100" dir="2700000" algn="tl">
                    <a:srgbClr val="000000">
                      <a:alpha val="43137"/>
                    </a:srgbClr>
                  </a:outerShdw>
                </a:effectLst>
                <a:latin typeface="Hadassah Friedlaender" panose="02020603050405020304" pitchFamily="18" charset="-79"/>
                <a:cs typeface="Hadassah Friedlaender" panose="02020603050405020304" pitchFamily="18" charset="-79"/>
              </a:rPr>
              <a:t>My soul, wait silently for God alone,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spc="300" dirty="0">
                <a:solidFill>
                  <a:prstClr val="white"/>
                </a:solidFill>
                <a:effectLst>
                  <a:outerShdw blurRad="38100" dist="38100" dir="2700000" algn="tl">
                    <a:srgbClr val="000000">
                      <a:alpha val="43137"/>
                    </a:srgbClr>
                  </a:outerShdw>
                </a:effectLst>
                <a:latin typeface="Hadassah Friedlaender" panose="02020603050405020304" pitchFamily="18" charset="-79"/>
                <a:cs typeface="Hadassah Friedlaender" panose="02020603050405020304" pitchFamily="18" charset="-79"/>
              </a:rPr>
              <a:t>for my expectation is from Him</a:t>
            </a:r>
            <a:r>
              <a:rPr kumimoji="0" lang="en-US" sz="24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
        <p:nvSpPr>
          <p:cNvPr id="2" name="TextBox 1">
            <a:extLst>
              <a:ext uri="{FF2B5EF4-FFF2-40B4-BE49-F238E27FC236}">
                <a16:creationId xmlns:a16="http://schemas.microsoft.com/office/drawing/2014/main" id="{E6AA3A9D-0F9D-4126-A12C-94D747B3B4FE}"/>
              </a:ext>
            </a:extLst>
          </p:cNvPr>
          <p:cNvSpPr txBox="1"/>
          <p:nvPr/>
        </p:nvSpPr>
        <p:spPr>
          <a:xfrm>
            <a:off x="5181600" y="3136612"/>
            <a:ext cx="3524250"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all"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Psalm 62:1, 5</a:t>
            </a:r>
            <a:endParaRPr kumimoji="0" lang="en-US" sz="24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endParaRPr>
          </a:p>
        </p:txBody>
      </p:sp>
    </p:spTree>
    <p:extLst>
      <p:ext uri="{BB962C8B-B14F-4D97-AF65-F5344CB8AC3E}">
        <p14:creationId xmlns:p14="http://schemas.microsoft.com/office/powerpoint/2010/main" val="1804049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714971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How to Increase in Patience</a:t>
            </a:r>
          </a:p>
        </p:txBody>
      </p:sp>
      <p:sp>
        <p:nvSpPr>
          <p:cNvPr id="6" name="TextBox 5"/>
          <p:cNvSpPr txBox="1"/>
          <p:nvPr/>
        </p:nvSpPr>
        <p:spPr>
          <a:xfrm>
            <a:off x="723900" y="1219200"/>
            <a:ext cx="769620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Have an accurate view of yourself and others</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Tree>
    <p:extLst>
      <p:ext uri="{BB962C8B-B14F-4D97-AF65-F5344CB8AC3E}">
        <p14:creationId xmlns:p14="http://schemas.microsoft.com/office/powerpoint/2010/main" val="3502653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714971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How to Increase in Patience</a:t>
            </a:r>
          </a:p>
        </p:txBody>
      </p:sp>
      <p:sp>
        <p:nvSpPr>
          <p:cNvPr id="6" name="TextBox 5"/>
          <p:cNvSpPr txBox="1"/>
          <p:nvPr/>
        </p:nvSpPr>
        <p:spPr>
          <a:xfrm>
            <a:off x="723900" y="1219200"/>
            <a:ext cx="76962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Change your focus</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Tree>
    <p:extLst>
      <p:ext uri="{BB962C8B-B14F-4D97-AF65-F5344CB8AC3E}">
        <p14:creationId xmlns:p14="http://schemas.microsoft.com/office/powerpoint/2010/main" val="1838047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714971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How to Increase in Patience</a:t>
            </a:r>
          </a:p>
        </p:txBody>
      </p:sp>
      <p:sp>
        <p:nvSpPr>
          <p:cNvPr id="6" name="TextBox 5"/>
          <p:cNvSpPr txBox="1"/>
          <p:nvPr/>
        </p:nvSpPr>
        <p:spPr>
          <a:xfrm>
            <a:off x="723900" y="1219200"/>
            <a:ext cx="769620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Change some more tangible aspects of your life</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Tree>
    <p:extLst>
      <p:ext uri="{BB962C8B-B14F-4D97-AF65-F5344CB8AC3E}">
        <p14:creationId xmlns:p14="http://schemas.microsoft.com/office/powerpoint/2010/main" val="3890899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714971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How to Increase in Patience</a:t>
            </a:r>
          </a:p>
        </p:txBody>
      </p:sp>
      <p:sp>
        <p:nvSpPr>
          <p:cNvPr id="6" name="TextBox 5"/>
          <p:cNvSpPr txBox="1"/>
          <p:nvPr/>
        </p:nvSpPr>
        <p:spPr>
          <a:xfrm>
            <a:off x="723900" y="1219200"/>
            <a:ext cx="769620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Replace impatience with active, positive attitudes and actions</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Tree>
    <p:extLst>
      <p:ext uri="{BB962C8B-B14F-4D97-AF65-F5344CB8AC3E}">
        <p14:creationId xmlns:p14="http://schemas.microsoft.com/office/powerpoint/2010/main" val="3840946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1123950" y="497428"/>
            <a:ext cx="6896100" cy="58631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I, therefore, the prisoner of the Lord, beseech you to walk worthy of the calling with which you were called, with all lowliness and gentleness, with longsuffering, bearing with one another in </a:t>
            </a:r>
            <a:r>
              <a:rPr kumimoji="0" lang="en-US" sz="2000" b="0" i="0" u="none" strike="noStrike" kern="1200" cap="none" spc="0" normalizeH="0" baseline="0" noProof="0" dirty="0">
                <a:ln>
                  <a:noFill/>
                </a:ln>
                <a:solidFill>
                  <a:srgbClr val="FFC000"/>
                </a:solidFill>
                <a:effectLst/>
                <a:uLnTx/>
                <a:uFillTx/>
                <a:latin typeface="Hadassah Friedlaender" panose="02020603050405020304" pitchFamily="18" charset="-79"/>
                <a:ea typeface="+mn-ea"/>
                <a:cs typeface="Hadassah Friedlaender" panose="02020603050405020304" pitchFamily="18" charset="-79"/>
              </a:rPr>
              <a:t>love</a:t>
            </a: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 endeavoring to keep the unity of the Spirit in the bond of peace.</a:t>
            </a:r>
          </a:p>
          <a:p>
            <a:pPr marL="0" marR="0" lvl="0" indent="0" algn="r" defTabSz="914400" rtl="0" eaLnBrk="1" fontAlgn="auto" latinLnBrk="0" hangingPunct="1">
              <a:lnSpc>
                <a:spcPct val="100000"/>
              </a:lnSpc>
              <a:spcBef>
                <a:spcPts val="600"/>
              </a:spcBef>
              <a:spcAft>
                <a:spcPts val="0"/>
              </a:spcAft>
              <a:buClrTx/>
              <a:buSzTx/>
              <a:buFontTx/>
              <a:buNone/>
              <a:tabLst/>
              <a:defRPr/>
            </a:pPr>
            <a:r>
              <a:rPr kumimoji="0" lang="en-US" sz="2000" b="1" i="0" u="none" strike="noStrike" kern="1200" cap="all" spc="30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Ephesians 4:1-3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But the fruit of the Spirit is </a:t>
            </a:r>
            <a:r>
              <a:rPr kumimoji="0" lang="en-US" sz="2000" b="0" i="0" u="none" strike="noStrike" kern="1200" cap="none" spc="0" normalizeH="0" baseline="0" noProof="0" dirty="0">
                <a:ln>
                  <a:noFill/>
                </a:ln>
                <a:solidFill>
                  <a:srgbClr val="FFC000"/>
                </a:solidFill>
                <a:effectLst/>
                <a:uLnTx/>
                <a:uFillTx/>
                <a:latin typeface="Hadassah Friedlaender" panose="02020603050405020304" pitchFamily="18" charset="-79"/>
                <a:ea typeface="+mn-ea"/>
                <a:cs typeface="Hadassah Friedlaender" panose="02020603050405020304" pitchFamily="18" charset="-79"/>
              </a:rPr>
              <a:t>love</a:t>
            </a: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 joy, peace, longsuffering, kindness, goodness, faithfulness, gentleness, self-control. Against such there is no law.</a:t>
            </a:r>
          </a:p>
          <a:p>
            <a:pPr marL="0" marR="0" lvl="0" indent="0" algn="r" defTabSz="914400" rtl="0" eaLnBrk="1" fontAlgn="auto" latinLnBrk="0" hangingPunct="1">
              <a:lnSpc>
                <a:spcPct val="100000"/>
              </a:lnSpc>
              <a:spcBef>
                <a:spcPts val="600"/>
              </a:spcBef>
              <a:spcAft>
                <a:spcPts val="0"/>
              </a:spcAft>
              <a:buClrTx/>
              <a:buSzTx/>
              <a:buFontTx/>
              <a:buNone/>
              <a:tabLst/>
              <a:defRPr/>
            </a:pPr>
            <a:r>
              <a:rPr kumimoji="0" lang="en-US" sz="2000" b="1" i="0" u="none" strike="noStrike" kern="1200" cap="all" spc="30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Galatians 5:22-23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But also for this very reason, giving all diligence, add to your faith virtue, to virtue knowledge, to knowledge self-control, to self-control perseverance, to perseverance godliness, to godliness brotherly kindness, and to brotherly kindness </a:t>
            </a:r>
            <a:r>
              <a:rPr kumimoji="0" lang="en-US" sz="2000" b="0" i="0" u="none" strike="noStrike" kern="1200" cap="none" spc="0" normalizeH="0" baseline="0" noProof="0" dirty="0">
                <a:ln>
                  <a:noFill/>
                </a:ln>
                <a:solidFill>
                  <a:srgbClr val="FFC000"/>
                </a:solidFill>
                <a:effectLst/>
                <a:uLnTx/>
                <a:uFillTx/>
                <a:latin typeface="Hadassah Friedlaender" panose="02020603050405020304" pitchFamily="18" charset="-79"/>
                <a:ea typeface="+mn-ea"/>
                <a:cs typeface="Hadassah Friedlaender" panose="02020603050405020304" pitchFamily="18" charset="-79"/>
              </a:rPr>
              <a:t>love</a:t>
            </a: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a:t>
            </a:r>
          </a:p>
          <a:p>
            <a:pPr marL="0" marR="0" lvl="0" indent="0" algn="r" defTabSz="914400" rtl="0" eaLnBrk="1" fontAlgn="auto" latinLnBrk="0" hangingPunct="1">
              <a:lnSpc>
                <a:spcPct val="100000"/>
              </a:lnSpc>
              <a:spcBef>
                <a:spcPts val="600"/>
              </a:spcBef>
              <a:spcAft>
                <a:spcPts val="0"/>
              </a:spcAft>
              <a:buClrTx/>
              <a:buSzTx/>
              <a:buFontTx/>
              <a:buNone/>
              <a:tabLst/>
              <a:defRPr/>
            </a:pPr>
            <a:r>
              <a:rPr kumimoji="0" lang="en-US" sz="2000" b="1" i="0" u="none" strike="noStrike" kern="1200" cap="all" spc="30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2 Peter 1:5-7</a:t>
            </a:r>
          </a:p>
        </p:txBody>
      </p:sp>
    </p:spTree>
    <p:extLst>
      <p:ext uri="{BB962C8B-B14F-4D97-AF65-F5344CB8AC3E}">
        <p14:creationId xmlns:p14="http://schemas.microsoft.com/office/powerpoint/2010/main" val="2118628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714971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How to Increase in Patience</a:t>
            </a:r>
          </a:p>
        </p:txBody>
      </p:sp>
      <p:sp>
        <p:nvSpPr>
          <p:cNvPr id="6" name="TextBox 5"/>
          <p:cNvSpPr txBox="1"/>
          <p:nvPr/>
        </p:nvSpPr>
        <p:spPr>
          <a:xfrm>
            <a:off x="723900" y="1219200"/>
            <a:ext cx="769620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Replace impatience with active, positive attitudes and actions</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Tree>
    <p:extLst>
      <p:ext uri="{BB962C8B-B14F-4D97-AF65-F5344CB8AC3E}">
        <p14:creationId xmlns:p14="http://schemas.microsoft.com/office/powerpoint/2010/main" val="510240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714971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How to Increase in Patience</a:t>
            </a:r>
          </a:p>
        </p:txBody>
      </p:sp>
      <p:sp>
        <p:nvSpPr>
          <p:cNvPr id="6" name="TextBox 5"/>
          <p:cNvSpPr txBox="1"/>
          <p:nvPr/>
        </p:nvSpPr>
        <p:spPr>
          <a:xfrm>
            <a:off x="723900" y="1219200"/>
            <a:ext cx="76962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Practice with the small things</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Tree>
    <p:extLst>
      <p:ext uri="{BB962C8B-B14F-4D97-AF65-F5344CB8AC3E}">
        <p14:creationId xmlns:p14="http://schemas.microsoft.com/office/powerpoint/2010/main" val="548837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381000" y="304800"/>
            <a:ext cx="7149714" cy="646331"/>
          </a:xfrm>
          <a:prstGeom prst="rect">
            <a:avLst/>
          </a:prstGeom>
          <a:noFill/>
        </p:spPr>
        <p:txBody>
          <a:bodyPr wrap="none" rtlCol="0">
            <a:spAutoFit/>
          </a:bodyPr>
          <a:lstStyle/>
          <a:p>
            <a:r>
              <a:rPr lang="en-US" sz="3600" b="1" spc="300" dirty="0">
                <a:solidFill>
                  <a:prstClr val="black"/>
                </a:solidFill>
                <a:effectLst>
                  <a:outerShdw blurRad="38100" dist="38100" dir="2700000" algn="tl">
                    <a:srgbClr val="000000">
                      <a:alpha val="43137"/>
                    </a:srgbClr>
                  </a:outerShdw>
                </a:effectLst>
                <a:latin typeface="Hadassah Friedlaender" panose="02020603050405020304" pitchFamily="18" charset="-79"/>
                <a:cs typeface="Hadassah Friedlaender" panose="02020603050405020304" pitchFamily="18" charset="-79"/>
              </a:rPr>
              <a:t>How to Increase in Patience</a:t>
            </a:r>
          </a:p>
        </p:txBody>
      </p:sp>
      <p:sp>
        <p:nvSpPr>
          <p:cNvPr id="6" name="TextBox 5"/>
          <p:cNvSpPr txBox="1"/>
          <p:nvPr/>
        </p:nvSpPr>
        <p:spPr>
          <a:xfrm>
            <a:off x="723900" y="1219200"/>
            <a:ext cx="7696200" cy="584775"/>
          </a:xfrm>
          <a:prstGeom prst="rect">
            <a:avLst/>
          </a:prstGeom>
          <a:noFill/>
        </p:spPr>
        <p:txBody>
          <a:bodyPr wrap="square" rtlCol="0">
            <a:spAutoFit/>
          </a:bodyPr>
          <a:lstStyle/>
          <a:p>
            <a:pPr algn="ctr"/>
            <a:r>
              <a:rPr lang="en-US" sz="3200" b="1" spc="300" dirty="0">
                <a:solidFill>
                  <a:prstClr val="white"/>
                </a:solidFill>
                <a:effectLst>
                  <a:outerShdw blurRad="38100" dist="38100" dir="2700000" algn="tl">
                    <a:srgbClr val="000000">
                      <a:alpha val="43137"/>
                    </a:srgbClr>
                  </a:outerShdw>
                </a:effectLst>
                <a:latin typeface="Hadassah Friedlaender" panose="02020603050405020304" pitchFamily="18" charset="-79"/>
                <a:cs typeface="Hadassah Friedlaender" panose="02020603050405020304" pitchFamily="18" charset="-79"/>
              </a:rPr>
              <a:t>Make the effort to think about it</a:t>
            </a:r>
          </a:p>
        </p:txBody>
      </p:sp>
      <p:sp>
        <p:nvSpPr>
          <p:cNvPr id="7" name="TextBox 6"/>
          <p:cNvSpPr txBox="1"/>
          <p:nvPr/>
        </p:nvSpPr>
        <p:spPr>
          <a:xfrm>
            <a:off x="1828800" y="6121958"/>
            <a:ext cx="7260322" cy="707886"/>
          </a:xfrm>
          <a:prstGeom prst="rect">
            <a:avLst/>
          </a:prstGeom>
          <a:noFill/>
        </p:spPr>
        <p:txBody>
          <a:bodyPr wrap="none" rtlCol="0">
            <a:spAutoFit/>
          </a:bodyPr>
          <a:lstStyle/>
          <a:p>
            <a:pPr algn="r"/>
            <a:r>
              <a:rPr lang="en-US" sz="4000" b="1" cap="all" spc="600" dirty="0">
                <a:solidFill>
                  <a:prstClr val="black"/>
                </a:solidFill>
                <a:effectLst>
                  <a:outerShdw blurRad="38100" dist="38100" dir="2700000" algn="tl">
                    <a:srgbClr val="000000">
                      <a:alpha val="43137"/>
                    </a:srgbClr>
                  </a:outerShdw>
                </a:effectLst>
                <a:latin typeface="Hadassah Friedlaender" panose="02020603050405020304" pitchFamily="18" charset="-79"/>
                <a:cs typeface="Hadassah Friedlaender" panose="02020603050405020304" pitchFamily="18" charset="-79"/>
              </a:rPr>
              <a:t>Growing </a:t>
            </a:r>
            <a:r>
              <a:rPr lang="en-US" sz="4000" b="1" cap="small" spc="600" dirty="0">
                <a:solidFill>
                  <a:prstClr val="black"/>
                </a:solidFill>
                <a:effectLst>
                  <a:outerShdw blurRad="38100" dist="38100" dir="2700000" algn="tl">
                    <a:srgbClr val="000000">
                      <a:alpha val="43137"/>
                    </a:srgbClr>
                  </a:outerShdw>
                </a:effectLst>
                <a:latin typeface="Hadassah Friedlaender" panose="02020603050405020304" pitchFamily="18" charset="-79"/>
                <a:cs typeface="Hadassah Friedlaender" panose="02020603050405020304" pitchFamily="18" charset="-79"/>
              </a:rPr>
              <a:t>in</a:t>
            </a:r>
            <a:r>
              <a:rPr lang="en-US" sz="4000" b="1" cap="all" spc="600" dirty="0">
                <a:solidFill>
                  <a:prstClr val="black"/>
                </a:solidFill>
                <a:effectLst>
                  <a:outerShdw blurRad="38100" dist="38100" dir="2700000" algn="tl">
                    <a:srgbClr val="000000">
                      <a:alpha val="43137"/>
                    </a:srgbClr>
                  </a:outerShdw>
                </a:effectLst>
                <a:latin typeface="Hadassah Friedlaender" panose="02020603050405020304" pitchFamily="18" charset="-79"/>
                <a:cs typeface="Hadassah Friedlaender" panose="02020603050405020304" pitchFamily="18" charset="-79"/>
              </a:rPr>
              <a:t> Patience</a:t>
            </a:r>
          </a:p>
        </p:txBody>
      </p:sp>
    </p:spTree>
    <p:extLst>
      <p:ext uri="{BB962C8B-B14F-4D97-AF65-F5344CB8AC3E}">
        <p14:creationId xmlns:p14="http://schemas.microsoft.com/office/powerpoint/2010/main" val="4036427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1123950" y="497428"/>
            <a:ext cx="6896100" cy="58631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cs typeface="Hadassah Friedlaender" panose="02020603050405020304" pitchFamily="18" charset="-79"/>
              </a:rPr>
              <a:t>I, therefore, the prisoner of the Lord, beseech you to walk worthy of the calling with which you were called, with all lowliness and gentleness, with longsuffering, bearing with one another in love, endeavoring to keep the unity of the Spirit in the bond of peace.</a:t>
            </a:r>
          </a:p>
          <a:p>
            <a:pPr marL="0" marR="0" lvl="0" indent="0" algn="r" defTabSz="914400" rtl="0" eaLnBrk="1" fontAlgn="auto" latinLnBrk="0" hangingPunct="1">
              <a:lnSpc>
                <a:spcPct val="100000"/>
              </a:lnSpc>
              <a:spcBef>
                <a:spcPts val="600"/>
              </a:spcBef>
              <a:spcAft>
                <a:spcPts val="0"/>
              </a:spcAft>
              <a:buClrTx/>
              <a:buSzTx/>
              <a:buFontTx/>
              <a:buNone/>
              <a:tabLst/>
              <a:defRPr/>
            </a:pPr>
            <a:r>
              <a:rPr lang="en-US" sz="2000" b="1" cap="all" spc="300" dirty="0">
                <a:solidFill>
                  <a:prstClr val="white"/>
                </a:solidFill>
                <a:latin typeface="Hadassah Friedlaender" panose="02020603050405020304" pitchFamily="18" charset="-79"/>
                <a:cs typeface="Hadassah Friedlaender" panose="02020603050405020304" pitchFamily="18" charset="-79"/>
              </a:rPr>
              <a:t>Ephesians 4:1-3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cs typeface="Hadassah Friedlaender" panose="02020603050405020304" pitchFamily="18"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prstClr val="white"/>
                </a:solidFill>
                <a:latin typeface="Hadassah Friedlaender" panose="02020603050405020304" pitchFamily="18" charset="-79"/>
                <a:cs typeface="Hadassah Friedlaender" panose="02020603050405020304" pitchFamily="18" charset="-79"/>
              </a:rPr>
              <a:t>But the fruit of the Spirit is love, joy, peace, longsuffering, kindness, goodness, faithfulness, gentleness, self-control. Against such there is no law.</a:t>
            </a:r>
          </a:p>
          <a:p>
            <a:pPr marL="0" marR="0" lvl="0" indent="0" algn="r" defTabSz="914400" rtl="0" eaLnBrk="1" fontAlgn="auto" latinLnBrk="0" hangingPunct="1">
              <a:lnSpc>
                <a:spcPct val="100000"/>
              </a:lnSpc>
              <a:spcBef>
                <a:spcPts val="600"/>
              </a:spcBef>
              <a:spcAft>
                <a:spcPts val="0"/>
              </a:spcAft>
              <a:buClrTx/>
              <a:buSzTx/>
              <a:buFontTx/>
              <a:buNone/>
              <a:tabLst/>
              <a:defRPr/>
            </a:pPr>
            <a:r>
              <a:rPr kumimoji="0" lang="en-US" sz="2000" b="1" i="0" u="none" strike="noStrike" kern="1200" cap="all" spc="300" normalizeH="0" noProof="0" dirty="0">
                <a:ln>
                  <a:noFill/>
                </a:ln>
                <a:solidFill>
                  <a:prstClr val="white"/>
                </a:solidFill>
                <a:effectLst/>
                <a:uLnTx/>
                <a:uFillTx/>
                <a:latin typeface="Hadassah Friedlaender" panose="02020603050405020304" pitchFamily="18" charset="-79"/>
                <a:cs typeface="Hadassah Friedlaender" panose="02020603050405020304" pitchFamily="18" charset="-79"/>
              </a:rPr>
              <a:t>Galatians 5:22-23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solidFill>
                <a:prstClr val="white"/>
              </a:solidFill>
              <a:latin typeface="Hadassah Friedlaender" panose="02020603050405020304" pitchFamily="18" charset="-79"/>
              <a:cs typeface="Hadassah Friedlaender" panose="02020603050405020304" pitchFamily="18"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cs typeface="Hadassah Friedlaender" panose="02020603050405020304" pitchFamily="18" charset="-79"/>
              </a:rPr>
              <a:t>But also for this very reason, giving all diligence, add to your faith virtue, to virtue knowledge, to knowledge self-control, to self-control perseverance, to perseverance godliness, to godliness brotherly kindness, and to brotherly kindness love.</a:t>
            </a:r>
          </a:p>
          <a:p>
            <a:pPr marL="0" marR="0" lvl="0" indent="0" algn="r" defTabSz="914400" rtl="0" eaLnBrk="1" fontAlgn="auto" latinLnBrk="0" hangingPunct="1">
              <a:lnSpc>
                <a:spcPct val="100000"/>
              </a:lnSpc>
              <a:spcBef>
                <a:spcPts val="600"/>
              </a:spcBef>
              <a:spcAft>
                <a:spcPts val="0"/>
              </a:spcAft>
              <a:buClrTx/>
              <a:buSzTx/>
              <a:buFontTx/>
              <a:buNone/>
              <a:tabLst/>
              <a:defRPr/>
            </a:pPr>
            <a:r>
              <a:rPr kumimoji="0" lang="en-US" sz="2000" b="1" i="0" u="none" strike="noStrike" kern="1200" cap="all" spc="300" normalizeH="0" noProof="0" dirty="0">
                <a:ln>
                  <a:noFill/>
                </a:ln>
                <a:solidFill>
                  <a:prstClr val="white"/>
                </a:solidFill>
                <a:effectLst/>
                <a:uLnTx/>
                <a:uFillTx/>
                <a:latin typeface="Hadassah Friedlaender" panose="02020603050405020304" pitchFamily="18" charset="-79"/>
                <a:cs typeface="Hadassah Friedlaender" panose="02020603050405020304" pitchFamily="18" charset="-79"/>
              </a:rPr>
              <a:t>2 Peter 1:5-7</a:t>
            </a:r>
          </a:p>
        </p:txBody>
      </p:sp>
    </p:spTree>
    <p:extLst>
      <p:ext uri="{BB962C8B-B14F-4D97-AF65-F5344CB8AC3E}">
        <p14:creationId xmlns:p14="http://schemas.microsoft.com/office/powerpoint/2010/main" val="201745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1123950" y="497428"/>
            <a:ext cx="6896100" cy="58631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I, therefore, the prisoner of the Lord, beseech you to walk worthy of the calling with which you were called, with all lowliness and gentleness, </a:t>
            </a:r>
            <a:r>
              <a:rPr kumimoji="0" lang="en-US" sz="2000" b="0" i="0" u="none" strike="noStrike" kern="1200" cap="none" spc="0" normalizeH="0" baseline="0" noProof="0" dirty="0">
                <a:ln>
                  <a:noFill/>
                </a:ln>
                <a:solidFill>
                  <a:schemeClr val="bg1"/>
                </a:solidFill>
                <a:effectLst/>
                <a:uLnTx/>
                <a:uFillTx/>
                <a:latin typeface="Hadassah Friedlaender" panose="02020603050405020304" pitchFamily="18" charset="-79"/>
                <a:ea typeface="+mn-ea"/>
                <a:cs typeface="Hadassah Friedlaender" panose="02020603050405020304" pitchFamily="18" charset="-79"/>
              </a:rPr>
              <a:t>with</a:t>
            </a:r>
            <a:r>
              <a:rPr kumimoji="0" lang="en-US" sz="2000" b="0" i="0" u="none" strike="noStrike" kern="1200" cap="none" spc="0" normalizeH="0" baseline="0" noProof="0" dirty="0">
                <a:ln>
                  <a:noFill/>
                </a:ln>
                <a:solidFill>
                  <a:srgbClr val="FFC000"/>
                </a:solidFill>
                <a:effectLst/>
                <a:uLnTx/>
                <a:uFillTx/>
                <a:latin typeface="Hadassah Friedlaender" panose="02020603050405020304" pitchFamily="18" charset="-79"/>
                <a:ea typeface="+mn-ea"/>
                <a:cs typeface="Hadassah Friedlaender" panose="02020603050405020304" pitchFamily="18" charset="-79"/>
              </a:rPr>
              <a:t> longsuffering</a:t>
            </a: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 bearing with one another in love, endeavoring to keep the unity of the Spirit in the bond of peace.</a:t>
            </a:r>
          </a:p>
          <a:p>
            <a:pPr marL="0" marR="0" lvl="0" indent="0" algn="r" defTabSz="914400" rtl="0" eaLnBrk="1" fontAlgn="auto" latinLnBrk="0" hangingPunct="1">
              <a:lnSpc>
                <a:spcPct val="100000"/>
              </a:lnSpc>
              <a:spcBef>
                <a:spcPts val="600"/>
              </a:spcBef>
              <a:spcAft>
                <a:spcPts val="0"/>
              </a:spcAft>
              <a:buClrTx/>
              <a:buSzTx/>
              <a:buFontTx/>
              <a:buNone/>
              <a:tabLst/>
              <a:defRPr/>
            </a:pPr>
            <a:r>
              <a:rPr kumimoji="0" lang="en-US" sz="2000" b="1" i="0" u="none" strike="noStrike" kern="1200" cap="all" spc="30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Ephesians 4:1-3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But the fruit of the Spirit is love, joy, peace, </a:t>
            </a:r>
            <a:r>
              <a:rPr kumimoji="0" lang="en-US" sz="2000" b="0" i="0" u="none" strike="noStrike" kern="1200" cap="none" spc="0" normalizeH="0" baseline="0" noProof="0" dirty="0">
                <a:ln>
                  <a:noFill/>
                </a:ln>
                <a:solidFill>
                  <a:srgbClr val="FFC000"/>
                </a:solidFill>
                <a:effectLst/>
                <a:uLnTx/>
                <a:uFillTx/>
                <a:latin typeface="Hadassah Friedlaender" panose="02020603050405020304" pitchFamily="18" charset="-79"/>
                <a:ea typeface="+mn-ea"/>
                <a:cs typeface="Hadassah Friedlaender" panose="02020603050405020304" pitchFamily="18" charset="-79"/>
              </a:rPr>
              <a:t>longsuffering</a:t>
            </a: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 kindness, goodness, faithfulness, gentleness, self-control. Against such there is no law.</a:t>
            </a:r>
          </a:p>
          <a:p>
            <a:pPr marL="0" marR="0" lvl="0" indent="0" algn="r" defTabSz="914400" rtl="0" eaLnBrk="1" fontAlgn="auto" latinLnBrk="0" hangingPunct="1">
              <a:lnSpc>
                <a:spcPct val="100000"/>
              </a:lnSpc>
              <a:spcBef>
                <a:spcPts val="600"/>
              </a:spcBef>
              <a:spcAft>
                <a:spcPts val="0"/>
              </a:spcAft>
              <a:buClrTx/>
              <a:buSzTx/>
              <a:buFontTx/>
              <a:buNone/>
              <a:tabLst/>
              <a:defRPr/>
            </a:pPr>
            <a:r>
              <a:rPr kumimoji="0" lang="en-US" sz="2000" b="1" i="0" u="none" strike="noStrike" kern="1200" cap="all" spc="30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Galatians 5:22-23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But also for this very reason, giving all diligence, add to your faith virtue, to virtue knowledge, to knowledge self-control, to self-control </a:t>
            </a:r>
            <a:r>
              <a:rPr kumimoji="0" lang="en-US" sz="2000" b="0" i="0" u="none" strike="noStrike" kern="1200" cap="none" spc="0" normalizeH="0" baseline="0" noProof="0" dirty="0">
                <a:ln>
                  <a:noFill/>
                </a:ln>
                <a:solidFill>
                  <a:srgbClr val="FFC000"/>
                </a:solidFill>
                <a:effectLst/>
                <a:uLnTx/>
                <a:uFillTx/>
                <a:latin typeface="Hadassah Friedlaender" panose="02020603050405020304" pitchFamily="18" charset="-79"/>
                <a:ea typeface="+mn-ea"/>
                <a:cs typeface="Hadassah Friedlaender" panose="02020603050405020304" pitchFamily="18" charset="-79"/>
              </a:rPr>
              <a:t>perseverance</a:t>
            </a:r>
            <a:r>
              <a:rPr kumimoji="0" lang="en-US" sz="2000" b="0" i="0" u="none" strike="noStrike" kern="1200" cap="none" spc="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 to perseverance godliness, to godliness brotherly kindness, and to brotherly kindness love.</a:t>
            </a:r>
          </a:p>
          <a:p>
            <a:pPr marL="0" marR="0" lvl="0" indent="0" algn="r" defTabSz="914400" rtl="0" eaLnBrk="1" fontAlgn="auto" latinLnBrk="0" hangingPunct="1">
              <a:lnSpc>
                <a:spcPct val="100000"/>
              </a:lnSpc>
              <a:spcBef>
                <a:spcPts val="600"/>
              </a:spcBef>
              <a:spcAft>
                <a:spcPts val="0"/>
              </a:spcAft>
              <a:buClrTx/>
              <a:buSzTx/>
              <a:buFontTx/>
              <a:buNone/>
              <a:tabLst/>
              <a:defRPr/>
            </a:pPr>
            <a:r>
              <a:rPr kumimoji="0" lang="en-US" sz="2000" b="1" i="0" u="none" strike="noStrike" kern="1200" cap="all" spc="300" normalizeH="0" baseline="0" noProof="0" dirty="0">
                <a:ln>
                  <a:noFill/>
                </a:ln>
                <a:solidFill>
                  <a:prstClr val="white"/>
                </a:solidFill>
                <a:effectLst/>
                <a:uLnTx/>
                <a:uFillTx/>
                <a:latin typeface="Hadassah Friedlaender" panose="02020603050405020304" pitchFamily="18" charset="-79"/>
                <a:ea typeface="+mn-ea"/>
                <a:cs typeface="Hadassah Friedlaender" panose="02020603050405020304" pitchFamily="18" charset="-79"/>
              </a:rPr>
              <a:t>2 Peter 1:5-7</a:t>
            </a:r>
          </a:p>
        </p:txBody>
      </p:sp>
    </p:spTree>
    <p:extLst>
      <p:ext uri="{BB962C8B-B14F-4D97-AF65-F5344CB8AC3E}">
        <p14:creationId xmlns:p14="http://schemas.microsoft.com/office/powerpoint/2010/main" val="1102212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619592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The Risks of Impatience</a:t>
            </a:r>
          </a:p>
        </p:txBody>
      </p:sp>
      <p:sp>
        <p:nvSpPr>
          <p:cNvPr id="6" name="TextBox 5"/>
          <p:cNvSpPr txBox="1"/>
          <p:nvPr/>
        </p:nvSpPr>
        <p:spPr>
          <a:xfrm>
            <a:off x="723900" y="1219200"/>
            <a:ext cx="769620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We can fail to act as we should  in our relationships</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Tree>
    <p:extLst>
      <p:ext uri="{BB962C8B-B14F-4D97-AF65-F5344CB8AC3E}">
        <p14:creationId xmlns:p14="http://schemas.microsoft.com/office/powerpoint/2010/main" val="1644544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619592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The Risks of Impatience</a:t>
            </a:r>
          </a:p>
        </p:txBody>
      </p:sp>
      <p:sp>
        <p:nvSpPr>
          <p:cNvPr id="6" name="TextBox 5"/>
          <p:cNvSpPr txBox="1"/>
          <p:nvPr/>
        </p:nvSpPr>
        <p:spPr>
          <a:xfrm>
            <a:off x="723900" y="1219200"/>
            <a:ext cx="769620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We lose the ability to simply enjoy life here on earth</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Tree>
    <p:extLst>
      <p:ext uri="{BB962C8B-B14F-4D97-AF65-F5344CB8AC3E}">
        <p14:creationId xmlns:p14="http://schemas.microsoft.com/office/powerpoint/2010/main" val="1001020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619592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The Risks of Impatience</a:t>
            </a:r>
          </a:p>
        </p:txBody>
      </p:sp>
      <p:sp>
        <p:nvSpPr>
          <p:cNvPr id="6" name="TextBox 5"/>
          <p:cNvSpPr txBox="1"/>
          <p:nvPr/>
        </p:nvSpPr>
        <p:spPr>
          <a:xfrm>
            <a:off x="723900" y="1219200"/>
            <a:ext cx="76962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We become selfish</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Tree>
    <p:extLst>
      <p:ext uri="{BB962C8B-B14F-4D97-AF65-F5344CB8AC3E}">
        <p14:creationId xmlns:p14="http://schemas.microsoft.com/office/powerpoint/2010/main" val="878187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619592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The Risks of Impatience</a:t>
            </a:r>
          </a:p>
        </p:txBody>
      </p:sp>
      <p:sp>
        <p:nvSpPr>
          <p:cNvPr id="6" name="TextBox 5"/>
          <p:cNvSpPr txBox="1"/>
          <p:nvPr/>
        </p:nvSpPr>
        <p:spPr>
          <a:xfrm>
            <a:off x="723900" y="1219200"/>
            <a:ext cx="769620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We condition ourselves to  expect instant gratification</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Tree>
    <p:extLst>
      <p:ext uri="{BB962C8B-B14F-4D97-AF65-F5344CB8AC3E}">
        <p14:creationId xmlns:p14="http://schemas.microsoft.com/office/powerpoint/2010/main" val="200319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770435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Patience as a Divine Attribute</a:t>
            </a:r>
          </a:p>
        </p:txBody>
      </p:sp>
      <p:sp>
        <p:nvSpPr>
          <p:cNvPr id="6" name="TextBox 5"/>
          <p:cNvSpPr txBox="1"/>
          <p:nvPr/>
        </p:nvSpPr>
        <p:spPr>
          <a:xfrm>
            <a:off x="438150" y="1219200"/>
            <a:ext cx="826770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“The Lord, the Lord God, merciful and gracious, longsuffering, and abounding in goodness and truth…”</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
        <p:nvSpPr>
          <p:cNvPr id="2" name="TextBox 1">
            <a:extLst>
              <a:ext uri="{FF2B5EF4-FFF2-40B4-BE49-F238E27FC236}">
                <a16:creationId xmlns:a16="http://schemas.microsoft.com/office/drawing/2014/main" id="{E6AA3A9D-0F9D-4126-A12C-94D747B3B4FE}"/>
              </a:ext>
            </a:extLst>
          </p:cNvPr>
          <p:cNvSpPr txBox="1"/>
          <p:nvPr/>
        </p:nvSpPr>
        <p:spPr>
          <a:xfrm>
            <a:off x="5181600" y="3136612"/>
            <a:ext cx="3524250"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all" spc="300" normalizeH="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Exodus</a:t>
            </a:r>
            <a:r>
              <a:rPr kumimoji="0" lang="en-US" sz="24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34:6-7</a:t>
            </a:r>
          </a:p>
        </p:txBody>
      </p:sp>
    </p:spTree>
    <p:extLst>
      <p:ext uri="{BB962C8B-B14F-4D97-AF65-F5344CB8AC3E}">
        <p14:creationId xmlns:p14="http://schemas.microsoft.com/office/powerpoint/2010/main" val="3709702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 y="304800"/>
            <a:ext cx="9144001" cy="646331"/>
          </a:xfrm>
          <a:prstGeom prst="rect">
            <a:avLst/>
          </a:prstGeom>
          <a:solidFill>
            <a:schemeClr val="accent5">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81000" y="304800"/>
            <a:ext cx="770435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Patience as a Divine Attribute</a:t>
            </a:r>
          </a:p>
        </p:txBody>
      </p:sp>
      <p:sp>
        <p:nvSpPr>
          <p:cNvPr id="6" name="TextBox 5"/>
          <p:cNvSpPr txBox="1"/>
          <p:nvPr/>
        </p:nvSpPr>
        <p:spPr>
          <a:xfrm>
            <a:off x="438150" y="1219200"/>
            <a:ext cx="826770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“The Lord is not slack concerning His promise, as some count slackness, but is longsuffering toward</a:t>
            </a:r>
            <a:r>
              <a:rPr kumimoji="0" lang="en-US" sz="2400" b="1" i="0" u="none" strike="noStrike" kern="1200" cap="none" spc="300" normalizeH="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us, not willing that any should perish</a:t>
            </a:r>
            <a:r>
              <a:rPr kumimoji="0" lang="en-US" sz="24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a:t>
            </a:r>
          </a:p>
        </p:txBody>
      </p:sp>
      <p:sp>
        <p:nvSpPr>
          <p:cNvPr id="7" name="TextBox 6"/>
          <p:cNvSpPr txBox="1"/>
          <p:nvPr/>
        </p:nvSpPr>
        <p:spPr>
          <a:xfrm>
            <a:off x="1828800" y="6121958"/>
            <a:ext cx="7260322" cy="70788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Growing </a:t>
            </a:r>
            <a:r>
              <a:rPr kumimoji="0" lang="en-US" sz="4000" b="1" i="0" u="none" strike="noStrike" kern="1200" cap="sm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in</a:t>
            </a:r>
            <a:r>
              <a:rPr kumimoji="0" lang="en-US" sz="4000" b="1" i="0" u="none" strike="noStrike" kern="1200" cap="all" spc="600" normalizeH="0" baseline="0" noProof="0" dirty="0">
                <a:ln>
                  <a:noFill/>
                </a:ln>
                <a:solidFill>
                  <a:prstClr val="black"/>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rPr>
              <a:t> Patience</a:t>
            </a:r>
          </a:p>
        </p:txBody>
      </p:sp>
      <p:sp>
        <p:nvSpPr>
          <p:cNvPr id="2" name="TextBox 1">
            <a:extLst>
              <a:ext uri="{FF2B5EF4-FFF2-40B4-BE49-F238E27FC236}">
                <a16:creationId xmlns:a16="http://schemas.microsoft.com/office/drawing/2014/main" id="{E6AA3A9D-0F9D-4126-A12C-94D747B3B4FE}"/>
              </a:ext>
            </a:extLst>
          </p:cNvPr>
          <p:cNvSpPr txBox="1"/>
          <p:nvPr/>
        </p:nvSpPr>
        <p:spPr>
          <a:xfrm>
            <a:off x="5181600" y="3136612"/>
            <a:ext cx="3524250"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400" b="1" cap="all" spc="300" dirty="0">
                <a:solidFill>
                  <a:prstClr val="white"/>
                </a:solidFill>
                <a:effectLst>
                  <a:outerShdw blurRad="38100" dist="38100" dir="2700000" algn="tl">
                    <a:srgbClr val="000000">
                      <a:alpha val="43137"/>
                    </a:srgbClr>
                  </a:outerShdw>
                </a:effectLst>
                <a:latin typeface="Hadassah Friedlaender" panose="02020603050405020304" pitchFamily="18" charset="-79"/>
                <a:cs typeface="Hadassah Friedlaender" panose="02020603050405020304" pitchFamily="18" charset="-79"/>
              </a:rPr>
              <a:t>2 Peter 3:9</a:t>
            </a:r>
            <a:endParaRPr kumimoji="0" lang="en-US" sz="24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Hadassah Friedlaender" panose="02020603050405020304" pitchFamily="18" charset="-79"/>
              <a:ea typeface="+mn-ea"/>
              <a:cs typeface="Hadassah Friedlaender" panose="02020603050405020304" pitchFamily="18" charset="-79"/>
            </a:endParaRPr>
          </a:p>
        </p:txBody>
      </p:sp>
    </p:spTree>
    <p:extLst>
      <p:ext uri="{BB962C8B-B14F-4D97-AF65-F5344CB8AC3E}">
        <p14:creationId xmlns:p14="http://schemas.microsoft.com/office/powerpoint/2010/main" val="3742092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TotalTime>
  <Words>732</Words>
  <Application>Microsoft Office PowerPoint</Application>
  <PresentationFormat>On-screen Show (4:3)</PresentationFormat>
  <Paragraphs>77</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Hadassah Friedlaender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aej8483</dc:creator>
  <cp:lastModifiedBy>Andrew Jones</cp:lastModifiedBy>
  <cp:revision>10</cp:revision>
  <dcterms:created xsi:type="dcterms:W3CDTF">2018-12-09T23:00:40Z</dcterms:created>
  <dcterms:modified xsi:type="dcterms:W3CDTF">2020-12-19T23:15:19Z</dcterms:modified>
</cp:coreProperties>
</file>