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9" r:id="rId3"/>
    <p:sldId id="258" r:id="rId4"/>
    <p:sldId id="257" r:id="rId5"/>
    <p:sldId id="260" r:id="rId6"/>
    <p:sldId id="261" r:id="rId7"/>
    <p:sldId id="262" r:id="rId8"/>
    <p:sldId id="290" r:id="rId9"/>
    <p:sldId id="264" r:id="rId10"/>
    <p:sldId id="263" r:id="rId11"/>
    <p:sldId id="291" r:id="rId12"/>
    <p:sldId id="292" r:id="rId13"/>
    <p:sldId id="266" r:id="rId14"/>
    <p:sldId id="265" r:id="rId15"/>
    <p:sldId id="293" r:id="rId16"/>
    <p:sldId id="267" r:id="rId17"/>
    <p:sldId id="268" r:id="rId18"/>
    <p:sldId id="269" r:id="rId19"/>
    <p:sldId id="270" r:id="rId20"/>
    <p:sldId id="294" r:id="rId21"/>
    <p:sldId id="271" r:id="rId22"/>
    <p:sldId id="272" r:id="rId23"/>
    <p:sldId id="274" r:id="rId24"/>
    <p:sldId id="273"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95" r:id="rId39"/>
    <p:sldId id="296" r:id="rId40"/>
    <p:sldId id="298" r:id="rId41"/>
    <p:sldId id="297" r:id="rId42"/>
    <p:sldId id="288" r:id="rId43"/>
    <p:sldId id="299" r:id="rId44"/>
    <p:sldId id="30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4"/>
    <p:restoredTop sz="94643"/>
  </p:normalViewPr>
  <p:slideViewPr>
    <p:cSldViewPr snapToGrid="0" snapToObjects="1">
      <p:cViewPr varScale="1">
        <p:scale>
          <a:sx n="119" d="100"/>
          <a:sy n="119" d="100"/>
        </p:scale>
        <p:origin x="13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876399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654414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680412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2902992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2130227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662081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252603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780817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2663426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856524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70E68F7-A9A8-314C-956C-65643F90D0F2}" type="datetimeFigureOut">
              <a:rPr lang="en-US" smtClean="0"/>
              <a:t>1/18/24</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160A35A5-462B-FB43-9D36-5675E268EE84}" type="slidenum">
              <a:rPr lang="en-US" smtClean="0"/>
              <a:t>‹#›</a:t>
            </a:fld>
            <a:endParaRPr lang="en-US"/>
          </a:p>
        </p:txBody>
      </p:sp>
    </p:spTree>
    <p:extLst>
      <p:ext uri="{BB962C8B-B14F-4D97-AF65-F5344CB8AC3E}">
        <p14:creationId xmlns:p14="http://schemas.microsoft.com/office/powerpoint/2010/main" val="1564409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ED7939-F054-FB45-AE44-0BDB5F3133CE}"/>
              </a:ext>
            </a:extLst>
          </p:cNvPr>
          <p:cNvPicPr>
            <a:picLocks noChangeAspect="1"/>
          </p:cNvPicPr>
          <p:nvPr userDrawn="1"/>
        </p:nvPicPr>
        <p:blipFill>
          <a:blip r:embed="rId13">
            <a:alphaModFix amt="50000"/>
          </a:blip>
          <a:stretch>
            <a:fillRect/>
          </a:stretch>
        </p:blipFill>
        <p:spPr>
          <a:xfrm>
            <a:off x="0" y="0"/>
            <a:ext cx="9144000" cy="6858000"/>
          </a:xfrm>
          <a:prstGeom prst="rect">
            <a:avLst/>
          </a:prstGeom>
        </p:spPr>
      </p:pic>
    </p:spTree>
    <p:extLst>
      <p:ext uri="{BB962C8B-B14F-4D97-AF65-F5344CB8AC3E}">
        <p14:creationId xmlns:p14="http://schemas.microsoft.com/office/powerpoint/2010/main" val="35226179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E777C51-198D-DC47-BECA-06597D2339C9}"/>
              </a:ext>
            </a:extLst>
          </p:cNvPr>
          <p:cNvPicPr>
            <a:picLocks noChangeAspect="1"/>
          </p:cNvPicPr>
          <p:nvPr/>
        </p:nvPicPr>
        <p:blipFill>
          <a:blip r:embed="rId2">
            <a:alphaModFix/>
          </a:blip>
          <a:stretch>
            <a:fillRect/>
          </a:stretch>
        </p:blipFill>
        <p:spPr>
          <a:xfrm>
            <a:off x="0" y="0"/>
            <a:ext cx="9144000" cy="6858000"/>
          </a:xfrm>
          <a:prstGeom prst="rect">
            <a:avLst/>
          </a:prstGeom>
        </p:spPr>
      </p:pic>
      <p:sp>
        <p:nvSpPr>
          <p:cNvPr id="24" name="Rectangle 23">
            <a:extLst>
              <a:ext uri="{FF2B5EF4-FFF2-40B4-BE49-F238E27FC236}">
                <a16:creationId xmlns:a16="http://schemas.microsoft.com/office/drawing/2014/main" id="{C2E2DDFE-6923-FA47-9B2B-ED5371076DF8}"/>
              </a:ext>
            </a:extLst>
          </p:cNvPr>
          <p:cNvSpPr/>
          <p:nvPr/>
        </p:nvSpPr>
        <p:spPr>
          <a:xfrm>
            <a:off x="1"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962B9244-018F-CE48-B8E6-AB5FA3BE87F0}"/>
              </a:ext>
            </a:extLst>
          </p:cNvPr>
          <p:cNvPicPr>
            <a:picLocks noChangeAspect="1"/>
          </p:cNvPicPr>
          <p:nvPr/>
        </p:nvPicPr>
        <p:blipFill rotWithShape="1">
          <a:blip r:embed="rId3"/>
          <a:srcRect t="27869"/>
          <a:stretch/>
        </p:blipFill>
        <p:spPr>
          <a:xfrm>
            <a:off x="0" y="0"/>
            <a:ext cx="9144000" cy="2878111"/>
          </a:xfrm>
          <a:prstGeom prst="rect">
            <a:avLst/>
          </a:prstGeom>
        </p:spPr>
      </p:pic>
      <p:sp>
        <p:nvSpPr>
          <p:cNvPr id="26" name="Rectangle 25">
            <a:extLst>
              <a:ext uri="{FF2B5EF4-FFF2-40B4-BE49-F238E27FC236}">
                <a16:creationId xmlns:a16="http://schemas.microsoft.com/office/drawing/2014/main" id="{1CB8BC23-3BBE-1D45-8AF5-319C6629D845}"/>
              </a:ext>
            </a:extLst>
          </p:cNvPr>
          <p:cNvSpPr/>
          <p:nvPr/>
        </p:nvSpPr>
        <p:spPr>
          <a:xfrm>
            <a:off x="0" y="2810657"/>
            <a:ext cx="9144000" cy="4047344"/>
          </a:xfrm>
          <a:prstGeom prst="rect">
            <a:avLst/>
          </a:prstGeom>
          <a:solidFill>
            <a:srgbClr val="0605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509CA4C-C647-E044-BA09-FAA43C647C70}"/>
              </a:ext>
            </a:extLst>
          </p:cNvPr>
          <p:cNvSpPr/>
          <p:nvPr/>
        </p:nvSpPr>
        <p:spPr>
          <a:xfrm>
            <a:off x="288758" y="1786100"/>
            <a:ext cx="8566484" cy="4708981"/>
          </a:xfrm>
          <a:prstGeom prst="rect">
            <a:avLst/>
          </a:prstGeom>
        </p:spPr>
        <p:txBody>
          <a:bodyPr wrap="square">
            <a:spAutoFit/>
          </a:bodyPr>
          <a:lstStyle/>
          <a:p>
            <a:pPr algn="ctr"/>
            <a:r>
              <a:rPr lang="en-US" sz="5000" b="1" i="0" u="none" strike="noStrike" dirty="0">
                <a:solidFill>
                  <a:schemeClr val="bg1"/>
                </a:solidFill>
                <a:effectLst/>
                <a:latin typeface="Candara" panose="020E0502030303020204" pitchFamily="34" charset="0"/>
              </a:rPr>
              <a:t>“For God so loved the world, that he gave his only Son, that whoever believes in him should not perish but have eternal life.</a:t>
            </a:r>
          </a:p>
          <a:p>
            <a:pPr algn="ctr"/>
            <a:r>
              <a:rPr lang="en-US" sz="5000" dirty="0">
                <a:solidFill>
                  <a:schemeClr val="bg1"/>
                </a:solidFill>
                <a:latin typeface="Candara" panose="020E0502030303020204" pitchFamily="34" charset="0"/>
              </a:rPr>
              <a:t>John 3:16</a:t>
            </a:r>
          </a:p>
        </p:txBody>
      </p:sp>
    </p:spTree>
    <p:extLst>
      <p:ext uri="{BB962C8B-B14F-4D97-AF65-F5344CB8AC3E}">
        <p14:creationId xmlns:p14="http://schemas.microsoft.com/office/powerpoint/2010/main" val="100648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strVal val="#ppt_w*0.70"/>
                                          </p:val>
                                        </p:tav>
                                        <p:tav tm="100000">
                                          <p:val>
                                            <p:strVal val="#ppt_w"/>
                                          </p:val>
                                        </p:tav>
                                      </p:tavLst>
                                    </p:anim>
                                    <p:anim calcmode="lin" valueType="num">
                                      <p:cBhvr>
                                        <p:cTn id="8" dur="1000" fill="hold"/>
                                        <p:tgtEl>
                                          <p:spTgt spid="27"/>
                                        </p:tgtEl>
                                        <p:attrNameLst>
                                          <p:attrName>ppt_h</p:attrName>
                                        </p:attrNameLst>
                                      </p:cBhvr>
                                      <p:tavLst>
                                        <p:tav tm="0">
                                          <p:val>
                                            <p:strVal val="#ppt_h"/>
                                          </p:val>
                                        </p:tav>
                                        <p:tav tm="100000">
                                          <p:val>
                                            <p:strVal val="#ppt_h"/>
                                          </p:val>
                                        </p:tav>
                                      </p:tavLst>
                                    </p:anim>
                                    <p:animEffect transition="in" filter="fade">
                                      <p:cBhvr>
                                        <p:cTn id="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E777C51-198D-DC47-BECA-06597D2339C9}"/>
              </a:ext>
            </a:extLst>
          </p:cNvPr>
          <p:cNvPicPr>
            <a:picLocks noChangeAspect="1"/>
          </p:cNvPicPr>
          <p:nvPr/>
        </p:nvPicPr>
        <p:blipFill>
          <a:blip r:embed="rId2">
            <a:alphaModFix/>
          </a:blip>
          <a:stretch>
            <a:fillRect/>
          </a:stretch>
        </p:blipFill>
        <p:spPr>
          <a:xfrm>
            <a:off x="0" y="0"/>
            <a:ext cx="9144000" cy="6858000"/>
          </a:xfrm>
          <a:prstGeom prst="rect">
            <a:avLst/>
          </a:prstGeom>
        </p:spPr>
      </p:pic>
      <p:sp>
        <p:nvSpPr>
          <p:cNvPr id="24" name="Rectangle 23">
            <a:extLst>
              <a:ext uri="{FF2B5EF4-FFF2-40B4-BE49-F238E27FC236}">
                <a16:creationId xmlns:a16="http://schemas.microsoft.com/office/drawing/2014/main" id="{C2E2DDFE-6923-FA47-9B2B-ED5371076DF8}"/>
              </a:ext>
            </a:extLst>
          </p:cNvPr>
          <p:cNvSpPr/>
          <p:nvPr/>
        </p:nvSpPr>
        <p:spPr>
          <a:xfrm>
            <a:off x="1"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962B9244-018F-CE48-B8E6-AB5FA3BE87F0}"/>
              </a:ext>
            </a:extLst>
          </p:cNvPr>
          <p:cNvPicPr>
            <a:picLocks noChangeAspect="1"/>
          </p:cNvPicPr>
          <p:nvPr/>
        </p:nvPicPr>
        <p:blipFill rotWithShape="1">
          <a:blip r:embed="rId3"/>
          <a:srcRect t="27869"/>
          <a:stretch/>
        </p:blipFill>
        <p:spPr>
          <a:xfrm>
            <a:off x="0" y="0"/>
            <a:ext cx="9144000" cy="2878111"/>
          </a:xfrm>
          <a:prstGeom prst="rect">
            <a:avLst/>
          </a:prstGeom>
        </p:spPr>
      </p:pic>
      <p:sp>
        <p:nvSpPr>
          <p:cNvPr id="26" name="Rectangle 25">
            <a:extLst>
              <a:ext uri="{FF2B5EF4-FFF2-40B4-BE49-F238E27FC236}">
                <a16:creationId xmlns:a16="http://schemas.microsoft.com/office/drawing/2014/main" id="{1CB8BC23-3BBE-1D45-8AF5-319C6629D845}"/>
              </a:ext>
            </a:extLst>
          </p:cNvPr>
          <p:cNvSpPr/>
          <p:nvPr/>
        </p:nvSpPr>
        <p:spPr>
          <a:xfrm>
            <a:off x="0" y="2810657"/>
            <a:ext cx="9144000" cy="4047344"/>
          </a:xfrm>
          <a:prstGeom prst="rect">
            <a:avLst/>
          </a:prstGeom>
          <a:solidFill>
            <a:srgbClr val="0605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509CA4C-C647-E044-BA09-FAA43C647C70}"/>
              </a:ext>
            </a:extLst>
          </p:cNvPr>
          <p:cNvSpPr/>
          <p:nvPr/>
        </p:nvSpPr>
        <p:spPr>
          <a:xfrm>
            <a:off x="288758" y="1786100"/>
            <a:ext cx="8566484" cy="3939540"/>
          </a:xfrm>
          <a:prstGeom prst="rect">
            <a:avLst/>
          </a:prstGeom>
        </p:spPr>
        <p:txBody>
          <a:bodyPr wrap="square">
            <a:spAutoFit/>
          </a:bodyPr>
          <a:lstStyle/>
          <a:p>
            <a:pPr algn="ctr"/>
            <a:r>
              <a:rPr lang="en-US" sz="5000" b="1" i="0" u="none" strike="noStrike" dirty="0">
                <a:solidFill>
                  <a:schemeClr val="bg1"/>
                </a:solidFill>
                <a:effectLst/>
                <a:latin typeface="Candara" panose="020E0502030303020204" pitchFamily="34" charset="0"/>
              </a:rPr>
              <a:t>The God Who Loves</a:t>
            </a:r>
          </a:p>
          <a:p>
            <a:pPr algn="ctr"/>
            <a:r>
              <a:rPr lang="en-US" sz="5000" b="1" dirty="0">
                <a:solidFill>
                  <a:schemeClr val="bg1"/>
                </a:solidFill>
                <a:latin typeface="Candara" panose="020E0502030303020204" pitchFamily="34" charset="0"/>
              </a:rPr>
              <a:t>The World that Perishes</a:t>
            </a:r>
          </a:p>
          <a:p>
            <a:pPr algn="ctr"/>
            <a:r>
              <a:rPr lang="en-US" sz="5000" b="1" dirty="0">
                <a:solidFill>
                  <a:schemeClr val="bg1"/>
                </a:solidFill>
                <a:latin typeface="Candara" panose="020E0502030303020204" pitchFamily="34" charset="0"/>
              </a:rPr>
              <a:t>The Son Who Was Given</a:t>
            </a:r>
          </a:p>
          <a:p>
            <a:pPr algn="ctr"/>
            <a:r>
              <a:rPr lang="en-US" sz="5000" b="1" dirty="0">
                <a:solidFill>
                  <a:schemeClr val="bg1"/>
                </a:solidFill>
                <a:latin typeface="Candara" panose="020E0502030303020204" pitchFamily="34" charset="0"/>
              </a:rPr>
              <a:t>The Savior Who Lives</a:t>
            </a:r>
          </a:p>
          <a:p>
            <a:pPr algn="ctr"/>
            <a:r>
              <a:rPr lang="en-US" sz="5000" b="1" dirty="0">
                <a:solidFill>
                  <a:schemeClr val="bg1"/>
                </a:solidFill>
                <a:latin typeface="Candara" panose="020E0502030303020204" pitchFamily="34" charset="0"/>
              </a:rPr>
              <a:t>The Gift He Gives</a:t>
            </a:r>
            <a:endParaRPr lang="en-US" sz="5000" dirty="0">
              <a:solidFill>
                <a:schemeClr val="bg1"/>
              </a:solidFill>
              <a:latin typeface="Candara" panose="020E0502030303020204" pitchFamily="34" charset="0"/>
            </a:endParaRPr>
          </a:p>
        </p:txBody>
      </p:sp>
    </p:spTree>
    <p:extLst>
      <p:ext uri="{BB962C8B-B14F-4D97-AF65-F5344CB8AC3E}">
        <p14:creationId xmlns:p14="http://schemas.microsoft.com/office/powerpoint/2010/main" val="178314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p:cTn id="7" dur="1000" fill="hold"/>
                                        <p:tgtEl>
                                          <p:spTgt spid="2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7">
                                            <p:txEl>
                                              <p:pRg st="0" end="0"/>
                                            </p:txEl>
                                          </p:spTgt>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27">
                                            <p:txEl>
                                              <p:pRg st="1" end="1"/>
                                            </p:txEl>
                                          </p:spTgt>
                                        </p:tgtEl>
                                        <p:attrNameLst>
                                          <p:attrName>style.visibility</p:attrName>
                                        </p:attrNameLst>
                                      </p:cBhvr>
                                      <p:to>
                                        <p:strVal val="visible"/>
                                      </p:to>
                                    </p:set>
                                    <p:anim calcmode="lin" valueType="num">
                                      <p:cBhvr>
                                        <p:cTn id="13" dur="2000" fill="hold"/>
                                        <p:tgtEl>
                                          <p:spTgt spid="27">
                                            <p:txEl>
                                              <p:pRg st="1" end="1"/>
                                            </p:txEl>
                                          </p:spTgt>
                                        </p:tgtEl>
                                        <p:attrNameLst>
                                          <p:attrName>ppt_w</p:attrName>
                                        </p:attrNameLst>
                                      </p:cBhvr>
                                      <p:tavLst>
                                        <p:tav tm="0">
                                          <p:val>
                                            <p:strVal val="#ppt_w*0.70"/>
                                          </p:val>
                                        </p:tav>
                                        <p:tav tm="100000">
                                          <p:val>
                                            <p:strVal val="#ppt_w"/>
                                          </p:val>
                                        </p:tav>
                                      </p:tavLst>
                                    </p:anim>
                                    <p:anim calcmode="lin" valueType="num">
                                      <p:cBhvr>
                                        <p:cTn id="14" dur="2000" fill="hold"/>
                                        <p:tgtEl>
                                          <p:spTgt spid="27">
                                            <p:txEl>
                                              <p:pRg st="1" end="1"/>
                                            </p:txEl>
                                          </p:spTgt>
                                        </p:tgtEl>
                                        <p:attrNameLst>
                                          <p:attrName>ppt_h</p:attrName>
                                        </p:attrNameLst>
                                      </p:cBhvr>
                                      <p:tavLst>
                                        <p:tav tm="0">
                                          <p:val>
                                            <p:strVal val="#ppt_h"/>
                                          </p:val>
                                        </p:tav>
                                        <p:tav tm="100000">
                                          <p:val>
                                            <p:strVal val="#ppt_h"/>
                                          </p:val>
                                        </p:tav>
                                      </p:tavLst>
                                    </p:anim>
                                    <p:animEffect transition="in" filter="fade">
                                      <p:cBhvr>
                                        <p:cTn id="15" dur="2000"/>
                                        <p:tgtEl>
                                          <p:spTgt spid="27">
                                            <p:txEl>
                                              <p:pRg st="1" end="1"/>
                                            </p:txEl>
                                          </p:spTgt>
                                        </p:tgtEl>
                                      </p:cBhvr>
                                    </p:animEffect>
                                  </p:childTnLst>
                                </p:cTn>
                              </p:par>
                            </p:childTnLst>
                          </p:cTn>
                        </p:par>
                        <p:par>
                          <p:cTn id="16" fill="hold">
                            <p:stCondLst>
                              <p:cond delay="3000"/>
                            </p:stCondLst>
                            <p:childTnLst>
                              <p:par>
                                <p:cTn id="17" presetID="55" presetClass="entr" presetSubtype="0" fill="hold" nodeType="afterEffect">
                                  <p:stCondLst>
                                    <p:cond delay="0"/>
                                  </p:stCondLst>
                                  <p:childTnLst>
                                    <p:set>
                                      <p:cBhvr>
                                        <p:cTn id="18" dur="1" fill="hold">
                                          <p:stCondLst>
                                            <p:cond delay="0"/>
                                          </p:stCondLst>
                                        </p:cTn>
                                        <p:tgtEl>
                                          <p:spTgt spid="27">
                                            <p:txEl>
                                              <p:pRg st="2" end="2"/>
                                            </p:txEl>
                                          </p:spTgt>
                                        </p:tgtEl>
                                        <p:attrNameLst>
                                          <p:attrName>style.visibility</p:attrName>
                                        </p:attrNameLst>
                                      </p:cBhvr>
                                      <p:to>
                                        <p:strVal val="visible"/>
                                      </p:to>
                                    </p:set>
                                    <p:anim calcmode="lin" valueType="num">
                                      <p:cBhvr>
                                        <p:cTn id="19" dur="1000" fill="hold"/>
                                        <p:tgtEl>
                                          <p:spTgt spid="27">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27">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27">
                                            <p:txEl>
                                              <p:pRg st="2" end="2"/>
                                            </p:txEl>
                                          </p:spTgt>
                                        </p:tgtEl>
                                      </p:cBhvr>
                                    </p:animEffect>
                                  </p:childTnLst>
                                </p:cTn>
                              </p:par>
                            </p:childTnLst>
                          </p:cTn>
                        </p:par>
                        <p:par>
                          <p:cTn id="22" fill="hold">
                            <p:stCondLst>
                              <p:cond delay="4000"/>
                            </p:stCondLst>
                            <p:childTnLst>
                              <p:par>
                                <p:cTn id="23" presetID="55" presetClass="entr" presetSubtype="0" fill="hold" nodeType="afterEffect">
                                  <p:stCondLst>
                                    <p:cond delay="0"/>
                                  </p:stCondLst>
                                  <p:childTnLst>
                                    <p:set>
                                      <p:cBhvr>
                                        <p:cTn id="24" dur="1" fill="hold">
                                          <p:stCondLst>
                                            <p:cond delay="0"/>
                                          </p:stCondLst>
                                        </p:cTn>
                                        <p:tgtEl>
                                          <p:spTgt spid="27">
                                            <p:txEl>
                                              <p:pRg st="3" end="3"/>
                                            </p:txEl>
                                          </p:spTgt>
                                        </p:tgtEl>
                                        <p:attrNameLst>
                                          <p:attrName>style.visibility</p:attrName>
                                        </p:attrNameLst>
                                      </p:cBhvr>
                                      <p:to>
                                        <p:strVal val="visible"/>
                                      </p:to>
                                    </p:set>
                                    <p:anim calcmode="lin" valueType="num">
                                      <p:cBhvr>
                                        <p:cTn id="25" dur="1000" fill="hold"/>
                                        <p:tgtEl>
                                          <p:spTgt spid="27">
                                            <p:txEl>
                                              <p:pRg st="3" end="3"/>
                                            </p:txEl>
                                          </p:spTgt>
                                        </p:tgtEl>
                                        <p:attrNameLst>
                                          <p:attrName>ppt_w</p:attrName>
                                        </p:attrNameLst>
                                      </p:cBhvr>
                                      <p:tavLst>
                                        <p:tav tm="0">
                                          <p:val>
                                            <p:strVal val="#ppt_w*0.70"/>
                                          </p:val>
                                        </p:tav>
                                        <p:tav tm="100000">
                                          <p:val>
                                            <p:strVal val="#ppt_w"/>
                                          </p:val>
                                        </p:tav>
                                      </p:tavLst>
                                    </p:anim>
                                    <p:anim calcmode="lin" valueType="num">
                                      <p:cBhvr>
                                        <p:cTn id="26" dur="1000" fill="hold"/>
                                        <p:tgtEl>
                                          <p:spTgt spid="27">
                                            <p:txEl>
                                              <p:pRg st="3" end="3"/>
                                            </p:txEl>
                                          </p:spTgt>
                                        </p:tgtEl>
                                        <p:attrNameLst>
                                          <p:attrName>ppt_h</p:attrName>
                                        </p:attrNameLst>
                                      </p:cBhvr>
                                      <p:tavLst>
                                        <p:tav tm="0">
                                          <p:val>
                                            <p:strVal val="#ppt_h"/>
                                          </p:val>
                                        </p:tav>
                                        <p:tav tm="100000">
                                          <p:val>
                                            <p:strVal val="#ppt_h"/>
                                          </p:val>
                                        </p:tav>
                                      </p:tavLst>
                                    </p:anim>
                                    <p:animEffect transition="in" filter="fade">
                                      <p:cBhvr>
                                        <p:cTn id="27" dur="1000"/>
                                        <p:tgtEl>
                                          <p:spTgt spid="27">
                                            <p:txEl>
                                              <p:pRg st="3" end="3"/>
                                            </p:txEl>
                                          </p:spTgt>
                                        </p:tgtEl>
                                      </p:cBhvr>
                                    </p:animEffect>
                                  </p:childTnLst>
                                </p:cTn>
                              </p:par>
                            </p:childTnLst>
                          </p:cTn>
                        </p:par>
                        <p:par>
                          <p:cTn id="28" fill="hold">
                            <p:stCondLst>
                              <p:cond delay="5000"/>
                            </p:stCondLst>
                            <p:childTnLst>
                              <p:par>
                                <p:cTn id="29" presetID="55" presetClass="entr" presetSubtype="0" fill="hold" nodeType="afterEffect">
                                  <p:stCondLst>
                                    <p:cond delay="0"/>
                                  </p:stCondLst>
                                  <p:childTnLst>
                                    <p:set>
                                      <p:cBhvr>
                                        <p:cTn id="30" dur="1" fill="hold">
                                          <p:stCondLst>
                                            <p:cond delay="0"/>
                                          </p:stCondLst>
                                        </p:cTn>
                                        <p:tgtEl>
                                          <p:spTgt spid="27">
                                            <p:txEl>
                                              <p:pRg st="4" end="4"/>
                                            </p:txEl>
                                          </p:spTgt>
                                        </p:tgtEl>
                                        <p:attrNameLst>
                                          <p:attrName>style.visibility</p:attrName>
                                        </p:attrNameLst>
                                      </p:cBhvr>
                                      <p:to>
                                        <p:strVal val="visible"/>
                                      </p:to>
                                    </p:set>
                                    <p:anim calcmode="lin" valueType="num">
                                      <p:cBhvr>
                                        <p:cTn id="31" dur="1000" fill="hold"/>
                                        <p:tgtEl>
                                          <p:spTgt spid="27">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27">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E777C51-198D-DC47-BECA-06597D2339C9}"/>
              </a:ext>
            </a:extLst>
          </p:cNvPr>
          <p:cNvPicPr>
            <a:picLocks noChangeAspect="1"/>
          </p:cNvPicPr>
          <p:nvPr/>
        </p:nvPicPr>
        <p:blipFill>
          <a:blip r:embed="rId2">
            <a:alphaModFix/>
          </a:blip>
          <a:stretch>
            <a:fillRect/>
          </a:stretch>
        </p:blipFill>
        <p:spPr>
          <a:xfrm>
            <a:off x="0" y="0"/>
            <a:ext cx="9144000" cy="6858000"/>
          </a:xfrm>
          <a:prstGeom prst="rect">
            <a:avLst/>
          </a:prstGeom>
        </p:spPr>
      </p:pic>
    </p:spTree>
    <p:extLst>
      <p:ext uri="{BB962C8B-B14F-4D97-AF65-F5344CB8AC3E}">
        <p14:creationId xmlns:p14="http://schemas.microsoft.com/office/powerpoint/2010/main" val="422804802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783378" cy="707886"/>
          </a:xfrm>
          <a:prstGeom prst="rect">
            <a:avLst/>
          </a:prstGeom>
          <a:noFill/>
        </p:spPr>
        <p:txBody>
          <a:bodyPr wrap="none" rtlCol="0">
            <a:spAutoFit/>
          </a:bodyPr>
          <a:lstStyle/>
          <a:p>
            <a:r>
              <a:rPr lang="en-US" sz="4000" dirty="0">
                <a:solidFill>
                  <a:schemeClr val="bg1"/>
                </a:solidFill>
                <a:latin typeface="Impact" panose="020B0806030902050204" pitchFamily="34" charset="0"/>
              </a:rPr>
              <a:t>It Means You Are a Disciple</a:t>
            </a:r>
          </a:p>
        </p:txBody>
      </p:sp>
    </p:spTree>
    <p:extLst>
      <p:ext uri="{BB962C8B-B14F-4D97-AF65-F5344CB8AC3E}">
        <p14:creationId xmlns:p14="http://schemas.microsoft.com/office/powerpoint/2010/main" val="323836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6">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783378"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Disciple</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4708981"/>
          </a:xfrm>
          <a:prstGeom prst="rect">
            <a:avLst/>
          </a:prstGeom>
        </p:spPr>
        <p:txBody>
          <a:bodyPr wrap="square">
            <a:spAutoFit/>
          </a:bodyPr>
          <a:lstStyle/>
          <a:p>
            <a:pPr algn="ctr"/>
            <a:r>
              <a:rPr lang="en-US" sz="3000" b="1" i="0" u="none" strike="noStrike" dirty="0">
                <a:solidFill>
                  <a:srgbClr val="000000"/>
                </a:solidFill>
                <a:effectLst/>
                <a:latin typeface="Helvetica Neue" panose="02000503000000020004" pitchFamily="2" charset="0"/>
              </a:rPr>
              <a:t>“Go therefore and make disciples of all nations, baptizing them in</a:t>
            </a:r>
            <a:r>
              <a:rPr lang="en-US" sz="3000" b="1" baseline="30000" dirty="0">
                <a:solidFill>
                  <a:srgbClr val="000000"/>
                </a:solidFill>
                <a:latin typeface="Helvetica Neue" panose="02000503000000020004" pitchFamily="2" charset="0"/>
              </a:rPr>
              <a:t> </a:t>
            </a:r>
            <a:r>
              <a:rPr lang="en-US" sz="3000" b="1" i="0" u="none" strike="noStrike" dirty="0">
                <a:solidFill>
                  <a:srgbClr val="000000"/>
                </a:solidFill>
                <a:effectLst/>
                <a:latin typeface="Helvetica Neue" panose="02000503000000020004" pitchFamily="2" charset="0"/>
              </a:rPr>
              <a:t>the name of the Father and of the Son and of the Holy Spirit, teaching them to observe all that I have commanded you. And behold, I am with you always, to the end of the age.”</a:t>
            </a:r>
          </a:p>
          <a:p>
            <a:pPr algn="ctr"/>
            <a:r>
              <a:rPr lang="en-US" sz="2400" dirty="0">
                <a:solidFill>
                  <a:srgbClr val="000000"/>
                </a:solidFill>
                <a:latin typeface="Helvetica Neue" panose="02000503000000020004" pitchFamily="2" charset="0"/>
              </a:rPr>
              <a:t>[Matthew 28:29-20]</a:t>
            </a:r>
            <a:endParaRPr lang="en-US" sz="2400" dirty="0"/>
          </a:p>
        </p:txBody>
      </p:sp>
    </p:spTree>
    <p:extLst>
      <p:ext uri="{BB962C8B-B14F-4D97-AF65-F5344CB8AC3E}">
        <p14:creationId xmlns:p14="http://schemas.microsoft.com/office/powerpoint/2010/main" val="1766273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6">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783378"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Disciple</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2246769"/>
          </a:xfrm>
          <a:prstGeom prst="rect">
            <a:avLst/>
          </a:prstGeom>
        </p:spPr>
        <p:txBody>
          <a:bodyPr wrap="square">
            <a:spAutoFit/>
          </a:bodyPr>
          <a:lstStyle/>
          <a:p>
            <a:pPr algn="ctr"/>
            <a:r>
              <a:rPr lang="en-US" sz="5000" b="1" i="0" u="none" strike="noStrike" dirty="0">
                <a:solidFill>
                  <a:srgbClr val="000000"/>
                </a:solidFill>
                <a:effectLst/>
                <a:latin typeface="Helvetica Neue" panose="02000503000000020004" pitchFamily="2" charset="0"/>
              </a:rPr>
              <a:t>Disciple</a:t>
            </a:r>
          </a:p>
          <a:p>
            <a:pPr algn="ctr"/>
            <a:r>
              <a:rPr lang="en-US" sz="3000" b="1" dirty="0">
                <a:solidFill>
                  <a:srgbClr val="000000"/>
                </a:solidFill>
                <a:latin typeface="Helvetica Neue" panose="02000503000000020004" pitchFamily="2" charset="0"/>
              </a:rPr>
              <a:t>A student of</a:t>
            </a:r>
          </a:p>
          <a:p>
            <a:pPr algn="ctr"/>
            <a:r>
              <a:rPr lang="en-US" sz="3000" b="1" dirty="0">
                <a:solidFill>
                  <a:srgbClr val="000000"/>
                </a:solidFill>
                <a:latin typeface="Helvetica Neue" panose="02000503000000020004" pitchFamily="2" charset="0"/>
              </a:rPr>
              <a:t>A follower of</a:t>
            </a:r>
          </a:p>
          <a:p>
            <a:pPr algn="ctr"/>
            <a:r>
              <a:rPr lang="en-US" sz="3000" b="1" dirty="0">
                <a:solidFill>
                  <a:srgbClr val="000000"/>
                </a:solidFill>
                <a:latin typeface="Helvetica Neue" panose="02000503000000020004" pitchFamily="2" charset="0"/>
              </a:rPr>
              <a:t>An imitator of</a:t>
            </a:r>
            <a:endParaRPr lang="en-US" sz="2400" dirty="0"/>
          </a:p>
        </p:txBody>
      </p:sp>
    </p:spTree>
    <p:extLst>
      <p:ext uri="{BB962C8B-B14F-4D97-AF65-F5344CB8AC3E}">
        <p14:creationId xmlns:p14="http://schemas.microsoft.com/office/powerpoint/2010/main" val="1184189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6">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783378"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Disciple</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631216"/>
          </a:xfrm>
          <a:prstGeom prst="rect">
            <a:avLst/>
          </a:prstGeom>
        </p:spPr>
        <p:txBody>
          <a:bodyPr wrap="square">
            <a:spAutoFit/>
          </a:bodyPr>
          <a:lstStyle/>
          <a:p>
            <a:pPr algn="ctr"/>
            <a:r>
              <a:rPr lang="en-US" sz="5000" b="1" i="0" u="none" strike="noStrike" dirty="0">
                <a:solidFill>
                  <a:srgbClr val="000000"/>
                </a:solidFill>
                <a:effectLst/>
                <a:latin typeface="Helvetica Neue" panose="02000503000000020004" pitchFamily="2" charset="0"/>
              </a:rPr>
              <a:t>Reflective Questions:</a:t>
            </a:r>
          </a:p>
        </p:txBody>
      </p:sp>
    </p:spTree>
    <p:extLst>
      <p:ext uri="{BB962C8B-B14F-4D97-AF65-F5344CB8AC3E}">
        <p14:creationId xmlns:p14="http://schemas.microsoft.com/office/powerpoint/2010/main" val="14381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6">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783378"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Disciple</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3939540"/>
          </a:xfrm>
          <a:prstGeom prst="rect">
            <a:avLst/>
          </a:prstGeom>
        </p:spPr>
        <p:txBody>
          <a:bodyPr wrap="square">
            <a:spAutoFit/>
          </a:bodyPr>
          <a:lstStyle/>
          <a:p>
            <a:pPr algn="ctr"/>
            <a:r>
              <a:rPr lang="en-US" sz="5000" b="1" i="0" u="none" strike="noStrike" dirty="0">
                <a:solidFill>
                  <a:srgbClr val="000000">
                    <a:alpha val="49000"/>
                  </a:srgbClr>
                </a:solidFill>
                <a:effectLst/>
                <a:latin typeface="Helvetica Neue" panose="02000503000000020004" pitchFamily="2" charset="0"/>
              </a:rPr>
              <a:t>Reflective Questions:</a:t>
            </a:r>
          </a:p>
          <a:p>
            <a:pPr algn="ctr"/>
            <a:r>
              <a:rPr lang="en-US" sz="3000" b="1" dirty="0">
                <a:solidFill>
                  <a:srgbClr val="000000"/>
                </a:solidFill>
                <a:latin typeface="Helvetica Neue" panose="02000503000000020004" pitchFamily="2" charset="0"/>
              </a:rPr>
              <a:t>Am I reading the Bible regularly?</a:t>
            </a:r>
          </a:p>
          <a:p>
            <a:pPr algn="ctr"/>
            <a:r>
              <a:rPr lang="en-US" sz="3000" b="1" dirty="0">
                <a:solidFill>
                  <a:srgbClr val="000000"/>
                </a:solidFill>
                <a:latin typeface="Helvetica Neue" panose="02000503000000020004" pitchFamily="2" charset="0"/>
              </a:rPr>
              <a:t>Am I contemplating it?</a:t>
            </a:r>
          </a:p>
          <a:p>
            <a:pPr algn="ctr"/>
            <a:r>
              <a:rPr lang="en-US" sz="3000" b="1" dirty="0">
                <a:solidFill>
                  <a:srgbClr val="000000"/>
                </a:solidFill>
                <a:latin typeface="Helvetica Neue" panose="02000503000000020004" pitchFamily="2" charset="0"/>
              </a:rPr>
              <a:t>Anticipating studies and discussions of?</a:t>
            </a:r>
            <a:endParaRPr lang="en-US" sz="2400" dirty="0"/>
          </a:p>
        </p:txBody>
      </p:sp>
    </p:spTree>
    <p:extLst>
      <p:ext uri="{BB962C8B-B14F-4D97-AF65-F5344CB8AC3E}">
        <p14:creationId xmlns:p14="http://schemas.microsoft.com/office/powerpoint/2010/main" val="40643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solidFill>
                <a:latin typeface="Impact" panose="020B0806030902050204" pitchFamily="34" charset="0"/>
              </a:rPr>
              <a:t>It Means You Are Different</a:t>
            </a:r>
          </a:p>
        </p:txBody>
      </p:sp>
    </p:spTree>
    <p:extLst>
      <p:ext uri="{BB962C8B-B14F-4D97-AF65-F5344CB8AC3E}">
        <p14:creationId xmlns:p14="http://schemas.microsoft.com/office/powerpoint/2010/main" val="1419546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861774"/>
          </a:xfrm>
          <a:prstGeom prst="rect">
            <a:avLst/>
          </a:prstGeom>
        </p:spPr>
        <p:txBody>
          <a:bodyPr wrap="square">
            <a:spAutoFit/>
          </a:bodyPr>
          <a:lstStyle/>
          <a:p>
            <a:pPr algn="ctr"/>
            <a:r>
              <a:rPr lang="en-US" sz="5000" b="1" i="0" u="none" strike="noStrike" dirty="0">
                <a:solidFill>
                  <a:srgbClr val="000000"/>
                </a:solidFill>
                <a:effectLst/>
                <a:latin typeface="Helvetica Neue" panose="02000503000000020004" pitchFamily="2" charset="0"/>
              </a:rPr>
              <a:t>Different = Holy</a:t>
            </a:r>
          </a:p>
        </p:txBody>
      </p:sp>
    </p:spTree>
    <p:extLst>
      <p:ext uri="{BB962C8B-B14F-4D97-AF65-F5344CB8AC3E}">
        <p14:creationId xmlns:p14="http://schemas.microsoft.com/office/powerpoint/2010/main" val="714621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861774"/>
          </a:xfrm>
          <a:prstGeom prst="rect">
            <a:avLst/>
          </a:prstGeom>
        </p:spPr>
        <p:txBody>
          <a:bodyPr wrap="square">
            <a:spAutoFit/>
          </a:bodyPr>
          <a:lstStyle/>
          <a:p>
            <a:pPr algn="ctr"/>
            <a:r>
              <a:rPr lang="en-US" sz="5000" b="1" i="0" u="none" strike="noStrike" dirty="0">
                <a:solidFill>
                  <a:srgbClr val="000000">
                    <a:alpha val="46000"/>
                  </a:srgbClr>
                </a:solidFill>
                <a:effectLst/>
                <a:latin typeface="Helvetica Neue" panose="02000503000000020004" pitchFamily="2" charset="0"/>
              </a:rPr>
              <a:t>Different = Holy</a:t>
            </a:r>
          </a:p>
        </p:txBody>
      </p:sp>
      <p:sp>
        <p:nvSpPr>
          <p:cNvPr id="5" name="Rectangle 4">
            <a:extLst>
              <a:ext uri="{FF2B5EF4-FFF2-40B4-BE49-F238E27FC236}">
                <a16:creationId xmlns:a16="http://schemas.microsoft.com/office/drawing/2014/main" id="{3A90978B-3BCC-D448-96AA-FC405B658602}"/>
              </a:ext>
            </a:extLst>
          </p:cNvPr>
          <p:cNvSpPr/>
          <p:nvPr/>
        </p:nvSpPr>
        <p:spPr>
          <a:xfrm>
            <a:off x="3053301" y="3182491"/>
            <a:ext cx="5868062" cy="1692771"/>
          </a:xfrm>
          <a:prstGeom prst="rect">
            <a:avLst/>
          </a:prstGeom>
        </p:spPr>
        <p:txBody>
          <a:bodyPr wrap="square">
            <a:spAutoFit/>
          </a:bodyPr>
          <a:lstStyle/>
          <a:p>
            <a:pPr algn="ctr"/>
            <a:r>
              <a:rPr lang="en-US" sz="4000" b="1" dirty="0">
                <a:latin typeface="Helvetica Neue" panose="02000503000000020004" pitchFamily="2" charset="0"/>
                <a:ea typeface="Helvetica Neue" panose="02000503000000020004" pitchFamily="2" charset="0"/>
                <a:cs typeface="Helvetica Neue" panose="02000503000000020004" pitchFamily="2" charset="0"/>
              </a:rPr>
              <a:t>Abstain from every form of evil.</a:t>
            </a:r>
          </a:p>
          <a:p>
            <a:pPr algn="ctr"/>
            <a:r>
              <a:rPr lang="en-US" sz="2400" dirty="0">
                <a:latin typeface="Helvetica Neue" panose="02000503000000020004" pitchFamily="2" charset="0"/>
                <a:ea typeface="Helvetica Neue" panose="02000503000000020004" pitchFamily="2" charset="0"/>
                <a:cs typeface="Helvetica Neue" panose="02000503000000020004" pitchFamily="2" charset="0"/>
              </a:rPr>
              <a:t>[1 Thessalonians 5:22]</a:t>
            </a:r>
          </a:p>
        </p:txBody>
      </p:sp>
    </p:spTree>
    <p:extLst>
      <p:ext uri="{BB962C8B-B14F-4D97-AF65-F5344CB8AC3E}">
        <p14:creationId xmlns:p14="http://schemas.microsoft.com/office/powerpoint/2010/main" val="855135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707886"/>
          </a:xfrm>
          <a:prstGeom prst="rect">
            <a:avLst/>
          </a:prstGeom>
        </p:spPr>
        <p:txBody>
          <a:bodyPr wrap="square">
            <a:spAutoFit/>
          </a:bodyPr>
          <a:lstStyle/>
          <a:p>
            <a:pPr algn="ctr"/>
            <a:r>
              <a:rPr lang="en-US" sz="4000" b="1" i="0" u="none" strike="noStrike" dirty="0">
                <a:solidFill>
                  <a:srgbClr val="000000"/>
                </a:solidFill>
                <a:effectLst/>
                <a:latin typeface="Helvetica Neue" panose="02000503000000020004" pitchFamily="2" charset="0"/>
              </a:rPr>
              <a:t>2 Things are involved:</a:t>
            </a:r>
          </a:p>
        </p:txBody>
      </p:sp>
    </p:spTree>
    <p:extLst>
      <p:ext uri="{BB962C8B-B14F-4D97-AF65-F5344CB8AC3E}">
        <p14:creationId xmlns:p14="http://schemas.microsoft.com/office/powerpoint/2010/main" val="171461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50000"/>
                  </a:srgbClr>
                </a:solidFill>
                <a:effectLst/>
                <a:latin typeface="Helvetica Neue" panose="02000503000000020004" pitchFamily="2" charset="0"/>
              </a:rPr>
              <a:t>2 Things are involved:</a:t>
            </a:r>
          </a:p>
          <a:p>
            <a:pPr algn="ctr"/>
            <a:r>
              <a:rPr lang="en-US" sz="4000" b="1" dirty="0">
                <a:solidFill>
                  <a:srgbClr val="000000"/>
                </a:solidFill>
                <a:latin typeface="Helvetica Neue" panose="02000503000000020004" pitchFamily="2" charset="0"/>
              </a:rPr>
              <a:t>Being conformed to Christ</a:t>
            </a:r>
            <a:r>
              <a:rPr lang="en-US" sz="4000" b="1" i="0" u="none" strike="noStrike" dirty="0">
                <a:solidFill>
                  <a:srgbClr val="000000"/>
                </a:solidFill>
                <a:effectLst/>
                <a:latin typeface="Helvetica Neue" panose="02000503000000020004" pitchFamily="2" charset="0"/>
              </a:rPr>
              <a:t> </a:t>
            </a:r>
          </a:p>
        </p:txBody>
      </p:sp>
    </p:spTree>
    <p:extLst>
      <p:ext uri="{BB962C8B-B14F-4D97-AF65-F5344CB8AC3E}">
        <p14:creationId xmlns:p14="http://schemas.microsoft.com/office/powerpoint/2010/main" val="1554853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48000"/>
                  </a:srgbClr>
                </a:solidFill>
                <a:effectLst/>
                <a:latin typeface="Helvetica Neue" panose="02000503000000020004" pitchFamily="2" charset="0"/>
              </a:rPr>
              <a:t>2 Things are involved:</a:t>
            </a:r>
          </a:p>
          <a:p>
            <a:pPr algn="ctr"/>
            <a:r>
              <a:rPr lang="en-US" sz="4000" b="1" dirty="0">
                <a:solidFill>
                  <a:srgbClr val="000000">
                    <a:alpha val="48000"/>
                  </a:srgbClr>
                </a:solidFill>
                <a:latin typeface="Helvetica Neue" panose="02000503000000020004" pitchFamily="2" charset="0"/>
              </a:rPr>
              <a:t>Being conformed to Christ</a:t>
            </a:r>
            <a:r>
              <a:rPr lang="en-US" sz="4000" b="1" i="0" u="none" strike="noStrike" dirty="0">
                <a:solidFill>
                  <a:srgbClr val="000000">
                    <a:alpha val="48000"/>
                  </a:srgbClr>
                </a:solidFill>
                <a:effectLst/>
                <a:latin typeface="Helvetica Neue" panose="02000503000000020004" pitchFamily="2" charset="0"/>
              </a:rPr>
              <a:t> </a:t>
            </a:r>
          </a:p>
        </p:txBody>
      </p:sp>
      <p:sp>
        <p:nvSpPr>
          <p:cNvPr id="6" name="Rectangle 5">
            <a:extLst>
              <a:ext uri="{FF2B5EF4-FFF2-40B4-BE49-F238E27FC236}">
                <a16:creationId xmlns:a16="http://schemas.microsoft.com/office/drawing/2014/main" id="{3F3C32C6-F764-6644-B534-2EE87642070D}"/>
              </a:ext>
            </a:extLst>
          </p:cNvPr>
          <p:cNvSpPr/>
          <p:nvPr/>
        </p:nvSpPr>
        <p:spPr>
          <a:xfrm>
            <a:off x="3053301" y="3767260"/>
            <a:ext cx="5868062" cy="2677656"/>
          </a:xfrm>
          <a:prstGeom prst="rect">
            <a:avLst/>
          </a:prstGeom>
        </p:spPr>
        <p:txBody>
          <a:bodyPr wrap="square">
            <a:spAutoFit/>
          </a:bodyPr>
          <a:lstStyle/>
          <a:p>
            <a:pPr algn="ctr"/>
            <a:r>
              <a:rPr lang="en-US" sz="2800" b="1" i="0" u="none" strike="noStrike" dirty="0">
                <a:solidFill>
                  <a:srgbClr val="000000"/>
                </a:solidFill>
                <a:effectLst/>
                <a:latin typeface="Helvetica Neue" panose="02000503000000020004" pitchFamily="2" charset="0"/>
              </a:rPr>
              <a:t>For those whom he foreknew he also predestined to be conformed to the image of his Son, in order that he might be the firstborn among many brothers.</a:t>
            </a:r>
          </a:p>
          <a:p>
            <a:pPr algn="ctr"/>
            <a:r>
              <a:rPr lang="en-US" sz="2400" dirty="0">
                <a:solidFill>
                  <a:srgbClr val="000000"/>
                </a:solidFill>
                <a:latin typeface="Helvetica Neue" panose="02000503000000020004" pitchFamily="2" charset="0"/>
              </a:rPr>
              <a:t>[Romans 8:29]</a:t>
            </a:r>
            <a:endParaRPr lang="en-US" sz="2400" dirty="0"/>
          </a:p>
        </p:txBody>
      </p:sp>
    </p:spTree>
    <p:extLst>
      <p:ext uri="{BB962C8B-B14F-4D97-AF65-F5344CB8AC3E}">
        <p14:creationId xmlns:p14="http://schemas.microsoft.com/office/powerpoint/2010/main" val="336311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47000"/>
                  </a:srgbClr>
                </a:solidFill>
                <a:effectLst/>
                <a:latin typeface="Helvetica Neue" panose="02000503000000020004" pitchFamily="2" charset="0"/>
              </a:rPr>
              <a:t>2 Things are involved:</a:t>
            </a:r>
          </a:p>
          <a:p>
            <a:pPr algn="ctr"/>
            <a:r>
              <a:rPr lang="en-US" sz="4000" b="1" dirty="0">
                <a:solidFill>
                  <a:srgbClr val="000000">
                    <a:alpha val="47000"/>
                  </a:srgbClr>
                </a:solidFill>
                <a:latin typeface="Helvetica Neue" panose="02000503000000020004" pitchFamily="2" charset="0"/>
              </a:rPr>
              <a:t>Being conformed to Christ</a:t>
            </a:r>
            <a:r>
              <a:rPr lang="en-US" sz="4000" b="1" i="0" u="none" strike="noStrike" dirty="0">
                <a:solidFill>
                  <a:srgbClr val="000000">
                    <a:alpha val="47000"/>
                  </a:srgbClr>
                </a:solidFill>
                <a:effectLst/>
                <a:latin typeface="Helvetica Neue" panose="02000503000000020004" pitchFamily="2" charset="0"/>
              </a:rPr>
              <a:t> </a:t>
            </a:r>
          </a:p>
        </p:txBody>
      </p:sp>
      <p:sp>
        <p:nvSpPr>
          <p:cNvPr id="6" name="Rectangle 5">
            <a:extLst>
              <a:ext uri="{FF2B5EF4-FFF2-40B4-BE49-F238E27FC236}">
                <a16:creationId xmlns:a16="http://schemas.microsoft.com/office/drawing/2014/main" id="{3F3C32C6-F764-6644-B534-2EE87642070D}"/>
              </a:ext>
            </a:extLst>
          </p:cNvPr>
          <p:cNvSpPr/>
          <p:nvPr/>
        </p:nvSpPr>
        <p:spPr>
          <a:xfrm>
            <a:off x="3053301" y="3767260"/>
            <a:ext cx="5868062" cy="2862322"/>
          </a:xfrm>
          <a:prstGeom prst="rect">
            <a:avLst/>
          </a:prstGeom>
        </p:spPr>
        <p:txBody>
          <a:bodyPr wrap="square">
            <a:spAutoFit/>
          </a:bodyPr>
          <a:lstStyle/>
          <a:p>
            <a:pPr algn="ctr"/>
            <a:r>
              <a:rPr lang="en-US" sz="2600" b="1" i="0" u="none" strike="noStrike" dirty="0">
                <a:solidFill>
                  <a:srgbClr val="000000"/>
                </a:solidFill>
                <a:effectLst/>
                <a:latin typeface="Helvetica Neue" panose="02000503000000020004" pitchFamily="2" charset="0"/>
              </a:rPr>
              <a:t>It is always good to be made much of for a good purpose, and not only when I am present with you, my little children, for whom I am again in the anguish of childbirth </a:t>
            </a:r>
            <a:r>
              <a:rPr lang="en-US" sz="2600" b="1" i="1" u="none" strike="noStrike" dirty="0">
                <a:solidFill>
                  <a:srgbClr val="000000"/>
                </a:solidFill>
                <a:effectLst/>
                <a:latin typeface="Helvetica Neue" panose="02000503000000020004" pitchFamily="2" charset="0"/>
              </a:rPr>
              <a:t>until Christ is formed in you!</a:t>
            </a:r>
          </a:p>
          <a:p>
            <a:pPr algn="ctr"/>
            <a:r>
              <a:rPr lang="en-US" sz="2400" dirty="0">
                <a:solidFill>
                  <a:srgbClr val="000000"/>
                </a:solidFill>
                <a:latin typeface="Helvetica Neue" panose="02000503000000020004" pitchFamily="2" charset="0"/>
              </a:rPr>
              <a:t>[Galatians 4:18-19]</a:t>
            </a:r>
            <a:endParaRPr lang="en-US" sz="2400" dirty="0"/>
          </a:p>
        </p:txBody>
      </p:sp>
    </p:spTree>
    <p:extLst>
      <p:ext uri="{BB962C8B-B14F-4D97-AF65-F5344CB8AC3E}">
        <p14:creationId xmlns:p14="http://schemas.microsoft.com/office/powerpoint/2010/main" val="3536446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49000"/>
                  </a:srgbClr>
                </a:solidFill>
                <a:effectLst/>
                <a:latin typeface="Helvetica Neue" panose="02000503000000020004" pitchFamily="2" charset="0"/>
              </a:rPr>
              <a:t>2 Things are involved:</a:t>
            </a:r>
          </a:p>
          <a:p>
            <a:pPr algn="ctr"/>
            <a:r>
              <a:rPr lang="en-US" sz="4000" b="1" dirty="0">
                <a:solidFill>
                  <a:srgbClr val="000000">
                    <a:alpha val="49000"/>
                  </a:srgbClr>
                </a:solidFill>
                <a:latin typeface="Helvetica Neue" panose="02000503000000020004" pitchFamily="2" charset="0"/>
              </a:rPr>
              <a:t>Being conformed to Christ</a:t>
            </a:r>
            <a:r>
              <a:rPr lang="en-US" sz="4000" b="1" i="0" u="none" strike="noStrike" dirty="0">
                <a:solidFill>
                  <a:srgbClr val="000000">
                    <a:alpha val="49000"/>
                  </a:srgbClr>
                </a:solidFill>
                <a:effectLst/>
                <a:latin typeface="Helvetica Neue" panose="02000503000000020004" pitchFamily="2" charset="0"/>
              </a:rPr>
              <a:t> </a:t>
            </a:r>
          </a:p>
        </p:txBody>
      </p:sp>
      <p:sp>
        <p:nvSpPr>
          <p:cNvPr id="6" name="Rectangle 5">
            <a:extLst>
              <a:ext uri="{FF2B5EF4-FFF2-40B4-BE49-F238E27FC236}">
                <a16:creationId xmlns:a16="http://schemas.microsoft.com/office/drawing/2014/main" id="{3F3C32C6-F764-6644-B534-2EE87642070D}"/>
              </a:ext>
            </a:extLst>
          </p:cNvPr>
          <p:cNvSpPr/>
          <p:nvPr/>
        </p:nvSpPr>
        <p:spPr>
          <a:xfrm>
            <a:off x="3053301" y="3767260"/>
            <a:ext cx="5868062" cy="2462213"/>
          </a:xfrm>
          <a:prstGeom prst="rect">
            <a:avLst/>
          </a:prstGeom>
        </p:spPr>
        <p:txBody>
          <a:bodyPr wrap="square">
            <a:spAutoFit/>
          </a:bodyPr>
          <a:lstStyle/>
          <a:p>
            <a:pPr algn="ctr"/>
            <a:r>
              <a:rPr lang="en-US" sz="2600" b="1" i="1" u="none" strike="noStrike" dirty="0">
                <a:solidFill>
                  <a:srgbClr val="000000"/>
                </a:solidFill>
                <a:effectLst/>
                <a:latin typeface="Helvetica Neue" panose="02000503000000020004" pitchFamily="2" charset="0"/>
              </a:rPr>
              <a:t>Therefore be imitators of God</a:t>
            </a:r>
            <a:r>
              <a:rPr lang="en-US" sz="2600" b="1" i="0" u="none" strike="noStrike" dirty="0">
                <a:solidFill>
                  <a:srgbClr val="000000"/>
                </a:solidFill>
                <a:effectLst/>
                <a:latin typeface="Helvetica Neue" panose="02000503000000020004" pitchFamily="2" charset="0"/>
              </a:rPr>
              <a:t>, as beloved children. </a:t>
            </a:r>
            <a:r>
              <a:rPr lang="en-US" sz="2600" b="1" i="1" u="none" strike="noStrike" dirty="0">
                <a:solidFill>
                  <a:srgbClr val="000000"/>
                </a:solidFill>
                <a:effectLst/>
                <a:latin typeface="Helvetica Neue" panose="02000503000000020004" pitchFamily="2" charset="0"/>
              </a:rPr>
              <a:t>And walk in love, as Christ loved us and gave himself up for us</a:t>
            </a:r>
            <a:r>
              <a:rPr lang="en-US" sz="2600" b="1" i="0" u="none" strike="noStrike" dirty="0">
                <a:solidFill>
                  <a:srgbClr val="000000"/>
                </a:solidFill>
                <a:effectLst/>
                <a:latin typeface="Helvetica Neue" panose="02000503000000020004" pitchFamily="2" charset="0"/>
              </a:rPr>
              <a:t>, a fragrant offering and sacrifice to God.</a:t>
            </a:r>
          </a:p>
          <a:p>
            <a:pPr algn="ctr"/>
            <a:r>
              <a:rPr lang="en-US" sz="2400" dirty="0">
                <a:solidFill>
                  <a:srgbClr val="000000"/>
                </a:solidFill>
                <a:latin typeface="Helvetica Neue" panose="02000503000000020004" pitchFamily="2" charset="0"/>
              </a:rPr>
              <a:t>[Ephesians 5:1-2]</a:t>
            </a:r>
            <a:endParaRPr lang="en-US" sz="2400" dirty="0"/>
          </a:p>
        </p:txBody>
      </p:sp>
    </p:spTree>
    <p:extLst>
      <p:ext uri="{BB962C8B-B14F-4D97-AF65-F5344CB8AC3E}">
        <p14:creationId xmlns:p14="http://schemas.microsoft.com/office/powerpoint/2010/main" val="408057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47000"/>
                  </a:srgbClr>
                </a:solidFill>
                <a:effectLst/>
                <a:latin typeface="Helvetica Neue" panose="02000503000000020004" pitchFamily="2" charset="0"/>
              </a:rPr>
              <a:t>2 Things are involved:</a:t>
            </a:r>
          </a:p>
          <a:p>
            <a:pPr algn="ctr"/>
            <a:r>
              <a:rPr lang="en-US" sz="4000" b="1" dirty="0">
                <a:solidFill>
                  <a:srgbClr val="000000">
                    <a:alpha val="47000"/>
                  </a:srgbClr>
                </a:solidFill>
                <a:latin typeface="Helvetica Neue" panose="02000503000000020004" pitchFamily="2" charset="0"/>
              </a:rPr>
              <a:t>Being conformed to Christ</a:t>
            </a:r>
            <a:r>
              <a:rPr lang="en-US" sz="4000" b="1" i="0" u="none" strike="noStrike" dirty="0">
                <a:solidFill>
                  <a:srgbClr val="000000">
                    <a:alpha val="47000"/>
                  </a:srgbClr>
                </a:solidFill>
                <a:effectLst/>
                <a:latin typeface="Helvetica Neue" panose="02000503000000020004" pitchFamily="2" charset="0"/>
              </a:rPr>
              <a:t> </a:t>
            </a:r>
          </a:p>
        </p:txBody>
      </p:sp>
      <p:sp>
        <p:nvSpPr>
          <p:cNvPr id="6" name="Rectangle 5">
            <a:extLst>
              <a:ext uri="{FF2B5EF4-FFF2-40B4-BE49-F238E27FC236}">
                <a16:creationId xmlns:a16="http://schemas.microsoft.com/office/drawing/2014/main" id="{3F3C32C6-F764-6644-B534-2EE87642070D}"/>
              </a:ext>
            </a:extLst>
          </p:cNvPr>
          <p:cNvSpPr/>
          <p:nvPr/>
        </p:nvSpPr>
        <p:spPr>
          <a:xfrm>
            <a:off x="3053301" y="3767260"/>
            <a:ext cx="5868062" cy="2308324"/>
          </a:xfrm>
          <a:prstGeom prst="rect">
            <a:avLst/>
          </a:prstGeom>
        </p:spPr>
        <p:txBody>
          <a:bodyPr wrap="square">
            <a:spAutoFit/>
          </a:bodyPr>
          <a:lstStyle/>
          <a:p>
            <a:pPr algn="ctr"/>
            <a:r>
              <a:rPr lang="en-US" sz="3000" u="none" strike="noStrike" dirty="0">
                <a:solidFill>
                  <a:srgbClr val="000000"/>
                </a:solidFill>
                <a:effectLst/>
                <a:latin typeface="Helvetica Neue" panose="02000503000000020004" pitchFamily="2" charset="0"/>
              </a:rPr>
              <a:t>“Paul is not looking for a few minor alterations … but for such a transformation that to see them would be to see Christ.”</a:t>
            </a:r>
          </a:p>
          <a:p>
            <a:pPr algn="ctr"/>
            <a:r>
              <a:rPr lang="en-US" sz="2400" dirty="0">
                <a:solidFill>
                  <a:srgbClr val="000000"/>
                </a:solidFill>
                <a:latin typeface="Helvetica Neue" panose="02000503000000020004" pitchFamily="2" charset="0"/>
              </a:rPr>
              <a:t>[Leon Morris]</a:t>
            </a:r>
            <a:endParaRPr lang="en-US" sz="2400" dirty="0"/>
          </a:p>
        </p:txBody>
      </p:sp>
    </p:spTree>
    <p:extLst>
      <p:ext uri="{BB962C8B-B14F-4D97-AF65-F5344CB8AC3E}">
        <p14:creationId xmlns:p14="http://schemas.microsoft.com/office/powerpoint/2010/main" val="2063573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47000"/>
                  </a:srgbClr>
                </a:solidFill>
                <a:effectLst/>
                <a:latin typeface="Helvetica Neue" panose="02000503000000020004" pitchFamily="2" charset="0"/>
              </a:rPr>
              <a:t>2 Things are involved:</a:t>
            </a:r>
          </a:p>
          <a:p>
            <a:pPr algn="ctr"/>
            <a:r>
              <a:rPr lang="en-US" sz="4000" b="1" dirty="0">
                <a:solidFill>
                  <a:srgbClr val="000000">
                    <a:alpha val="47000"/>
                  </a:srgbClr>
                </a:solidFill>
                <a:latin typeface="Helvetica Neue" panose="02000503000000020004" pitchFamily="2" charset="0"/>
              </a:rPr>
              <a:t>Being conformed to Christ</a:t>
            </a:r>
            <a:r>
              <a:rPr lang="en-US" sz="4000" b="1" i="0" u="none" strike="noStrike" dirty="0">
                <a:solidFill>
                  <a:srgbClr val="000000">
                    <a:alpha val="47000"/>
                  </a:srgbClr>
                </a:solidFill>
                <a:effectLst/>
                <a:latin typeface="Helvetica Neue" panose="02000503000000020004" pitchFamily="2" charset="0"/>
              </a:rPr>
              <a:t> </a:t>
            </a:r>
          </a:p>
        </p:txBody>
      </p:sp>
      <p:sp>
        <p:nvSpPr>
          <p:cNvPr id="6" name="Rectangle 5">
            <a:extLst>
              <a:ext uri="{FF2B5EF4-FFF2-40B4-BE49-F238E27FC236}">
                <a16:creationId xmlns:a16="http://schemas.microsoft.com/office/drawing/2014/main" id="{3F3C32C6-F764-6644-B534-2EE87642070D}"/>
              </a:ext>
            </a:extLst>
          </p:cNvPr>
          <p:cNvSpPr/>
          <p:nvPr/>
        </p:nvSpPr>
        <p:spPr>
          <a:xfrm>
            <a:off x="3053301" y="3767260"/>
            <a:ext cx="5868062" cy="2769989"/>
          </a:xfrm>
          <a:prstGeom prst="rect">
            <a:avLst/>
          </a:prstGeom>
        </p:spPr>
        <p:txBody>
          <a:bodyPr wrap="square">
            <a:spAutoFit/>
          </a:bodyPr>
          <a:lstStyle/>
          <a:p>
            <a:pPr algn="ctr"/>
            <a:r>
              <a:rPr lang="en-US" sz="3000" u="none" strike="noStrike" dirty="0">
                <a:solidFill>
                  <a:srgbClr val="000000"/>
                </a:solidFill>
                <a:effectLst/>
                <a:latin typeface="Helvetica Neue" panose="02000503000000020004" pitchFamily="2" charset="0"/>
              </a:rPr>
              <a:t>“The Father sent the Son to earth not only to die that men might be saved but also to live as the divine example for those who are saved.” </a:t>
            </a:r>
          </a:p>
          <a:p>
            <a:pPr algn="ctr"/>
            <a:r>
              <a:rPr lang="en-US" sz="2400" dirty="0">
                <a:solidFill>
                  <a:srgbClr val="000000"/>
                </a:solidFill>
                <a:latin typeface="Helvetica Neue" panose="02000503000000020004" pitchFamily="2" charset="0"/>
              </a:rPr>
              <a:t>[John MacArthur]</a:t>
            </a:r>
            <a:endParaRPr lang="en-US" sz="2400" dirty="0"/>
          </a:p>
        </p:txBody>
      </p:sp>
    </p:spTree>
    <p:extLst>
      <p:ext uri="{BB962C8B-B14F-4D97-AF65-F5344CB8AC3E}">
        <p14:creationId xmlns:p14="http://schemas.microsoft.com/office/powerpoint/2010/main" val="2065356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49000"/>
                  </a:srgbClr>
                </a:solidFill>
                <a:effectLst/>
                <a:latin typeface="Helvetica Neue" panose="02000503000000020004" pitchFamily="2" charset="0"/>
              </a:rPr>
              <a:t>2 Things are involved:</a:t>
            </a:r>
          </a:p>
          <a:p>
            <a:pPr algn="ctr"/>
            <a:r>
              <a:rPr lang="en-US" sz="4000" b="1" dirty="0">
                <a:solidFill>
                  <a:srgbClr val="000000"/>
                </a:solidFill>
                <a:latin typeface="Helvetica Neue" panose="02000503000000020004" pitchFamily="2" charset="0"/>
              </a:rPr>
              <a:t>Displaying that walk through obedience</a:t>
            </a:r>
            <a:endParaRPr lang="en-US" sz="4000" b="1" i="0" u="none" strike="noStrike"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188557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51000"/>
                  </a:srgbClr>
                </a:solidFill>
                <a:effectLst/>
                <a:latin typeface="Helvetica Neue" panose="02000503000000020004" pitchFamily="2" charset="0"/>
              </a:rPr>
              <a:t>2 Things are involved:</a:t>
            </a:r>
          </a:p>
          <a:p>
            <a:pPr algn="ctr"/>
            <a:r>
              <a:rPr lang="en-US" sz="4000" b="1" dirty="0">
                <a:solidFill>
                  <a:srgbClr val="000000">
                    <a:alpha val="51000"/>
                  </a:srgbClr>
                </a:solidFill>
                <a:latin typeface="Helvetica Neue" panose="02000503000000020004" pitchFamily="2" charset="0"/>
              </a:rPr>
              <a:t>Displaying that walk through obedience</a:t>
            </a:r>
            <a:endParaRPr lang="en-US" sz="4000" b="1" i="0" u="none" strike="noStrike" dirty="0">
              <a:solidFill>
                <a:srgbClr val="000000">
                  <a:alpha val="51000"/>
                </a:srgbClr>
              </a:solidFill>
              <a:effectLst/>
              <a:latin typeface="Helvetica Neue" panose="02000503000000020004" pitchFamily="2" charset="0"/>
            </a:endParaRPr>
          </a:p>
        </p:txBody>
      </p:sp>
      <p:sp>
        <p:nvSpPr>
          <p:cNvPr id="5" name="Rectangle 4">
            <a:extLst>
              <a:ext uri="{FF2B5EF4-FFF2-40B4-BE49-F238E27FC236}">
                <a16:creationId xmlns:a16="http://schemas.microsoft.com/office/drawing/2014/main" id="{2770E490-CA19-0F4C-86C1-910076FC3A3E}"/>
              </a:ext>
            </a:extLst>
          </p:cNvPr>
          <p:cNvSpPr/>
          <p:nvPr/>
        </p:nvSpPr>
        <p:spPr>
          <a:xfrm>
            <a:off x="3051911" y="3869282"/>
            <a:ext cx="5825720" cy="2308324"/>
          </a:xfrm>
          <a:prstGeom prst="rect">
            <a:avLst/>
          </a:prstGeom>
        </p:spPr>
        <p:txBody>
          <a:bodyPr wrap="square">
            <a:spAutoFit/>
          </a:bodyPr>
          <a:lstStyle/>
          <a:p>
            <a:pPr algn="ctr"/>
            <a:r>
              <a:rPr lang="en-US" sz="3000" b="1" i="0" u="none" strike="noStrike" dirty="0">
                <a:solidFill>
                  <a:srgbClr val="000000"/>
                </a:solidFill>
                <a:effectLst/>
                <a:latin typeface="Helvetica Neue" panose="02000503000000020004" pitchFamily="2" charset="0"/>
              </a:rPr>
              <a:t>“…but I do as the Father has commanded me, so that the world may know that I love the Father.”</a:t>
            </a:r>
          </a:p>
          <a:p>
            <a:pPr algn="ctr"/>
            <a:r>
              <a:rPr lang="en-US" sz="2400" dirty="0">
                <a:solidFill>
                  <a:srgbClr val="000000"/>
                </a:solidFill>
                <a:latin typeface="Helvetica Neue" panose="02000503000000020004" pitchFamily="2" charset="0"/>
              </a:rPr>
              <a:t>[John 14:31]</a:t>
            </a:r>
            <a:endParaRPr lang="en-US" sz="2400" dirty="0"/>
          </a:p>
        </p:txBody>
      </p:sp>
    </p:spTree>
    <p:extLst>
      <p:ext uri="{BB962C8B-B14F-4D97-AF65-F5344CB8AC3E}">
        <p14:creationId xmlns:p14="http://schemas.microsoft.com/office/powerpoint/2010/main" val="9339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48000"/>
                  </a:srgbClr>
                </a:solidFill>
                <a:effectLst/>
                <a:latin typeface="Helvetica Neue" panose="02000503000000020004" pitchFamily="2" charset="0"/>
              </a:rPr>
              <a:t>2 Things are involved:</a:t>
            </a:r>
          </a:p>
          <a:p>
            <a:pPr algn="ctr"/>
            <a:r>
              <a:rPr lang="en-US" sz="4000" b="1" dirty="0">
                <a:solidFill>
                  <a:srgbClr val="000000">
                    <a:alpha val="48000"/>
                  </a:srgbClr>
                </a:solidFill>
                <a:latin typeface="Helvetica Neue" panose="02000503000000020004" pitchFamily="2" charset="0"/>
              </a:rPr>
              <a:t>Displaying that walk through obedience</a:t>
            </a:r>
            <a:endParaRPr lang="en-US" sz="4000" b="1" i="0" u="none" strike="noStrike" dirty="0">
              <a:solidFill>
                <a:srgbClr val="000000">
                  <a:alpha val="48000"/>
                </a:srgbClr>
              </a:solidFill>
              <a:effectLst/>
              <a:latin typeface="Helvetica Neue" panose="02000503000000020004" pitchFamily="2" charset="0"/>
            </a:endParaRPr>
          </a:p>
        </p:txBody>
      </p:sp>
      <p:sp>
        <p:nvSpPr>
          <p:cNvPr id="5" name="Rectangle 4">
            <a:extLst>
              <a:ext uri="{FF2B5EF4-FFF2-40B4-BE49-F238E27FC236}">
                <a16:creationId xmlns:a16="http://schemas.microsoft.com/office/drawing/2014/main" id="{2770E490-CA19-0F4C-86C1-910076FC3A3E}"/>
              </a:ext>
            </a:extLst>
          </p:cNvPr>
          <p:cNvSpPr/>
          <p:nvPr/>
        </p:nvSpPr>
        <p:spPr>
          <a:xfrm>
            <a:off x="3051911" y="3813623"/>
            <a:ext cx="5825720" cy="2693045"/>
          </a:xfrm>
          <a:prstGeom prst="rect">
            <a:avLst/>
          </a:prstGeom>
        </p:spPr>
        <p:txBody>
          <a:bodyPr wrap="square">
            <a:spAutoFit/>
          </a:bodyPr>
          <a:lstStyle/>
          <a:p>
            <a:pPr algn="ctr"/>
            <a:r>
              <a:rPr lang="en-US" sz="2900" b="1" i="0" u="none" strike="noStrike" dirty="0">
                <a:solidFill>
                  <a:srgbClr val="000000"/>
                </a:solidFill>
                <a:effectLst/>
                <a:latin typeface="Helvetica Neue" panose="02000503000000020004" pitchFamily="2" charset="0"/>
              </a:rPr>
              <a:t>Jesus answered him, “If anyone loves me, he will keep my word, and my Father will love him, and we will come to him and make our home with him.</a:t>
            </a:r>
          </a:p>
          <a:p>
            <a:pPr algn="ctr"/>
            <a:r>
              <a:rPr lang="en-US" sz="2400" dirty="0">
                <a:solidFill>
                  <a:srgbClr val="000000"/>
                </a:solidFill>
                <a:latin typeface="Helvetica Neue" panose="02000503000000020004" pitchFamily="2" charset="0"/>
              </a:rPr>
              <a:t>[John 14:23]</a:t>
            </a:r>
            <a:endParaRPr lang="en-US" sz="2400" dirty="0"/>
          </a:p>
        </p:txBody>
      </p:sp>
    </p:spTree>
    <p:extLst>
      <p:ext uri="{BB962C8B-B14F-4D97-AF65-F5344CB8AC3E}">
        <p14:creationId xmlns:p14="http://schemas.microsoft.com/office/powerpoint/2010/main" val="3620788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2">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2164"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Different</a:t>
            </a:r>
          </a:p>
        </p:txBody>
      </p:sp>
      <p:sp>
        <p:nvSpPr>
          <p:cNvPr id="4" name="Rectangle 3">
            <a:extLst>
              <a:ext uri="{FF2B5EF4-FFF2-40B4-BE49-F238E27FC236}">
                <a16:creationId xmlns:a16="http://schemas.microsoft.com/office/drawing/2014/main" id="{A0258785-1A21-F045-A025-EFC99CA8D73B}"/>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48000"/>
                  </a:srgbClr>
                </a:solidFill>
                <a:effectLst/>
                <a:latin typeface="Helvetica Neue" panose="02000503000000020004" pitchFamily="2" charset="0"/>
              </a:rPr>
              <a:t>2 Things are involved:</a:t>
            </a:r>
          </a:p>
          <a:p>
            <a:pPr algn="ctr"/>
            <a:r>
              <a:rPr lang="en-US" sz="4000" b="1" dirty="0">
                <a:solidFill>
                  <a:srgbClr val="000000">
                    <a:alpha val="48000"/>
                  </a:srgbClr>
                </a:solidFill>
                <a:latin typeface="Helvetica Neue" panose="02000503000000020004" pitchFamily="2" charset="0"/>
              </a:rPr>
              <a:t>Displaying that walk through obedience</a:t>
            </a:r>
            <a:endParaRPr lang="en-US" sz="4000" b="1" i="0" u="none" strike="noStrike" dirty="0">
              <a:solidFill>
                <a:srgbClr val="000000">
                  <a:alpha val="48000"/>
                </a:srgbClr>
              </a:solidFill>
              <a:effectLst/>
              <a:latin typeface="Helvetica Neue" panose="02000503000000020004" pitchFamily="2" charset="0"/>
            </a:endParaRPr>
          </a:p>
        </p:txBody>
      </p:sp>
      <p:sp>
        <p:nvSpPr>
          <p:cNvPr id="5" name="Rectangle 4">
            <a:extLst>
              <a:ext uri="{FF2B5EF4-FFF2-40B4-BE49-F238E27FC236}">
                <a16:creationId xmlns:a16="http://schemas.microsoft.com/office/drawing/2014/main" id="{2770E490-CA19-0F4C-86C1-910076FC3A3E}"/>
              </a:ext>
            </a:extLst>
          </p:cNvPr>
          <p:cNvSpPr/>
          <p:nvPr/>
        </p:nvSpPr>
        <p:spPr>
          <a:xfrm>
            <a:off x="3051911" y="3813623"/>
            <a:ext cx="5825720" cy="2616101"/>
          </a:xfrm>
          <a:prstGeom prst="rect">
            <a:avLst/>
          </a:prstGeom>
        </p:spPr>
        <p:txBody>
          <a:bodyPr wrap="square">
            <a:spAutoFit/>
          </a:bodyPr>
          <a:lstStyle/>
          <a:p>
            <a:pPr algn="ctr"/>
            <a:r>
              <a:rPr lang="en-US" sz="2900" b="1" i="0" u="none" strike="noStrike" dirty="0">
                <a:solidFill>
                  <a:srgbClr val="000000"/>
                </a:solidFill>
                <a:effectLst/>
                <a:latin typeface="Helvetica Neue" panose="02000503000000020004" pitchFamily="2" charset="0"/>
              </a:rPr>
              <a:t>And the world is passing away along with its desires,</a:t>
            </a:r>
            <a:r>
              <a:rPr lang="en-US" sz="2900" b="1" i="1" u="none" strike="noStrike" dirty="0">
                <a:solidFill>
                  <a:srgbClr val="000000"/>
                </a:solidFill>
                <a:effectLst/>
                <a:latin typeface="Helvetica Neue" panose="02000503000000020004" pitchFamily="2" charset="0"/>
              </a:rPr>
              <a:t> but whoever does the will of God abides forever.</a:t>
            </a:r>
          </a:p>
          <a:p>
            <a:pPr algn="ctr"/>
            <a:r>
              <a:rPr lang="en-US" sz="2400" dirty="0">
                <a:solidFill>
                  <a:srgbClr val="000000"/>
                </a:solidFill>
                <a:latin typeface="Helvetica Neue" panose="02000503000000020004" pitchFamily="2" charset="0"/>
              </a:rPr>
              <a:t>[1 John 2:17]</a:t>
            </a:r>
          </a:p>
          <a:p>
            <a:pPr algn="ctr"/>
            <a:r>
              <a:rPr lang="en-US" sz="2400" dirty="0">
                <a:solidFill>
                  <a:srgbClr val="000000"/>
                </a:solidFill>
                <a:latin typeface="Helvetica Neue" panose="02000503000000020004" pitchFamily="2" charset="0"/>
              </a:rPr>
              <a:t>[Colossians 3:1-17]</a:t>
            </a:r>
            <a:endParaRPr lang="en-US" sz="2400" dirty="0"/>
          </a:p>
        </p:txBody>
      </p:sp>
    </p:spTree>
    <p:extLst>
      <p:ext uri="{BB962C8B-B14F-4D97-AF65-F5344CB8AC3E}">
        <p14:creationId xmlns:p14="http://schemas.microsoft.com/office/powerpoint/2010/main" val="393146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683672" cy="707886"/>
          </a:xfrm>
          <a:prstGeom prst="rect">
            <a:avLst/>
          </a:prstGeom>
          <a:noFill/>
        </p:spPr>
        <p:txBody>
          <a:bodyPr wrap="none" rtlCol="0">
            <a:spAutoFit/>
          </a:bodyPr>
          <a:lstStyle/>
          <a:p>
            <a:r>
              <a:rPr lang="en-US" sz="4000" dirty="0">
                <a:solidFill>
                  <a:schemeClr val="bg1"/>
                </a:solidFill>
                <a:latin typeface="Impact" panose="020B0806030902050204" pitchFamily="34" charset="0"/>
              </a:rPr>
              <a:t>It Means You Are A Servant</a:t>
            </a:r>
          </a:p>
        </p:txBody>
      </p:sp>
    </p:spTree>
    <p:extLst>
      <p:ext uri="{BB962C8B-B14F-4D97-AF65-F5344CB8AC3E}">
        <p14:creationId xmlns:p14="http://schemas.microsoft.com/office/powerpoint/2010/main" val="239130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rgbClr val="7030A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683672"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Servant</a:t>
            </a:r>
          </a:p>
        </p:txBody>
      </p:sp>
      <p:sp>
        <p:nvSpPr>
          <p:cNvPr id="5" name="Rectangle 4">
            <a:extLst>
              <a:ext uri="{FF2B5EF4-FFF2-40B4-BE49-F238E27FC236}">
                <a16:creationId xmlns:a16="http://schemas.microsoft.com/office/drawing/2014/main" id="{2770E490-CA19-0F4C-86C1-910076FC3A3E}"/>
              </a:ext>
            </a:extLst>
          </p:cNvPr>
          <p:cNvSpPr/>
          <p:nvPr/>
        </p:nvSpPr>
        <p:spPr>
          <a:xfrm>
            <a:off x="3053301" y="1614115"/>
            <a:ext cx="5825720" cy="5262979"/>
          </a:xfrm>
          <a:prstGeom prst="rect">
            <a:avLst/>
          </a:prstGeom>
        </p:spPr>
        <p:txBody>
          <a:bodyPr wrap="square">
            <a:spAutoFit/>
          </a:bodyPr>
          <a:lstStyle/>
          <a:p>
            <a:pPr algn="ctr"/>
            <a:r>
              <a:rPr lang="en-US" sz="2500" b="1" i="0" u="none" strike="noStrike" dirty="0">
                <a:solidFill>
                  <a:srgbClr val="000000"/>
                </a:solidFill>
                <a:effectLst/>
                <a:latin typeface="Helvetica Neue" panose="02000503000000020004" pitchFamily="2" charset="0"/>
              </a:rPr>
              <a:t>But Jesus called them to him and said, “You know that the rulers of the Gentiles lord it over them, and their great ones exercise authority over them.</a:t>
            </a:r>
            <a:r>
              <a:rPr lang="en-US" sz="2500" b="1" dirty="0">
                <a:solidFill>
                  <a:srgbClr val="000000"/>
                </a:solidFill>
                <a:latin typeface="Helvetica Neue" panose="02000503000000020004" pitchFamily="2" charset="0"/>
              </a:rPr>
              <a:t> </a:t>
            </a:r>
            <a:r>
              <a:rPr lang="en-US" sz="2500" b="1" i="1" u="none" strike="noStrike" dirty="0">
                <a:solidFill>
                  <a:srgbClr val="000000"/>
                </a:solidFill>
                <a:effectLst/>
                <a:latin typeface="Helvetica Neue" panose="02000503000000020004" pitchFamily="2" charset="0"/>
              </a:rPr>
              <a:t>It shall not be so among you. But whoever would be great among you must be your servant, and whoever would be first among you must be your slave, even as the Son of Man came not to be served but to serve, and to give his life as a ransom for many.”</a:t>
            </a:r>
          </a:p>
          <a:p>
            <a:pPr algn="ctr"/>
            <a:r>
              <a:rPr lang="en-US" sz="2400" dirty="0">
                <a:solidFill>
                  <a:srgbClr val="000000"/>
                </a:solidFill>
                <a:latin typeface="Helvetica Neue" panose="02000503000000020004" pitchFamily="2" charset="0"/>
              </a:rPr>
              <a:t>[Matthew 20:25-28]</a:t>
            </a:r>
            <a:endParaRPr lang="en-US" sz="2400" dirty="0"/>
          </a:p>
        </p:txBody>
      </p:sp>
    </p:spTree>
    <p:extLst>
      <p:ext uri="{BB962C8B-B14F-4D97-AF65-F5344CB8AC3E}">
        <p14:creationId xmlns:p14="http://schemas.microsoft.com/office/powerpoint/2010/main" val="4365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rgbClr val="7030A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683672"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Servant</a:t>
            </a:r>
          </a:p>
        </p:txBody>
      </p:sp>
      <p:sp>
        <p:nvSpPr>
          <p:cNvPr id="5" name="Rectangle 4">
            <a:extLst>
              <a:ext uri="{FF2B5EF4-FFF2-40B4-BE49-F238E27FC236}">
                <a16:creationId xmlns:a16="http://schemas.microsoft.com/office/drawing/2014/main" id="{2770E490-CA19-0F4C-86C1-910076FC3A3E}"/>
              </a:ext>
            </a:extLst>
          </p:cNvPr>
          <p:cNvSpPr/>
          <p:nvPr/>
        </p:nvSpPr>
        <p:spPr>
          <a:xfrm>
            <a:off x="3053301" y="1614115"/>
            <a:ext cx="5825720" cy="2308324"/>
          </a:xfrm>
          <a:prstGeom prst="rect">
            <a:avLst/>
          </a:prstGeom>
        </p:spPr>
        <p:txBody>
          <a:bodyPr wrap="square">
            <a:spAutoFit/>
          </a:bodyPr>
          <a:lstStyle/>
          <a:p>
            <a:pPr algn="ctr"/>
            <a:r>
              <a:rPr lang="en-US" sz="3000" b="1" i="0" u="none" strike="noStrike" dirty="0">
                <a:solidFill>
                  <a:srgbClr val="000000"/>
                </a:solidFill>
                <a:effectLst/>
                <a:latin typeface="Helvetica Neue" panose="02000503000000020004" pitchFamily="2" charset="0"/>
              </a:rPr>
              <a:t>If I then, your Lord and Teacher, have washed your feet, you also ought to wash one another's feet.</a:t>
            </a:r>
          </a:p>
          <a:p>
            <a:pPr algn="ctr"/>
            <a:r>
              <a:rPr lang="en-US" sz="2400" dirty="0">
                <a:solidFill>
                  <a:srgbClr val="000000"/>
                </a:solidFill>
                <a:latin typeface="Helvetica Neue" panose="02000503000000020004" pitchFamily="2" charset="0"/>
              </a:rPr>
              <a:t>[John 13:14]</a:t>
            </a:r>
            <a:endParaRPr lang="en-US" sz="2400" dirty="0"/>
          </a:p>
        </p:txBody>
      </p:sp>
    </p:spTree>
    <p:extLst>
      <p:ext uri="{BB962C8B-B14F-4D97-AF65-F5344CB8AC3E}">
        <p14:creationId xmlns:p14="http://schemas.microsoft.com/office/powerpoint/2010/main" val="201457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rgbClr val="7030A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683672"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Servant</a:t>
            </a:r>
          </a:p>
        </p:txBody>
      </p:sp>
      <p:sp>
        <p:nvSpPr>
          <p:cNvPr id="5" name="Rectangle 4">
            <a:extLst>
              <a:ext uri="{FF2B5EF4-FFF2-40B4-BE49-F238E27FC236}">
                <a16:creationId xmlns:a16="http://schemas.microsoft.com/office/drawing/2014/main" id="{2770E490-CA19-0F4C-86C1-910076FC3A3E}"/>
              </a:ext>
            </a:extLst>
          </p:cNvPr>
          <p:cNvSpPr/>
          <p:nvPr/>
        </p:nvSpPr>
        <p:spPr>
          <a:xfrm>
            <a:off x="3053301" y="1614115"/>
            <a:ext cx="5825720" cy="2308324"/>
          </a:xfrm>
          <a:prstGeom prst="rect">
            <a:avLst/>
          </a:prstGeom>
        </p:spPr>
        <p:txBody>
          <a:bodyPr wrap="square">
            <a:spAutoFit/>
          </a:bodyPr>
          <a:lstStyle/>
          <a:p>
            <a:pPr algn="ctr"/>
            <a:r>
              <a:rPr lang="en-US" sz="3000" b="1" i="0" u="none" strike="noStrike" dirty="0">
                <a:solidFill>
                  <a:srgbClr val="000000"/>
                </a:solidFill>
                <a:effectLst/>
                <a:latin typeface="Helvetica Neue" panose="02000503000000020004" pitchFamily="2" charset="0"/>
              </a:rPr>
              <a:t>If I then, your Lord and Teacher, have washed your feet, you also ought to wash one another's feet.</a:t>
            </a:r>
          </a:p>
          <a:p>
            <a:pPr algn="ctr"/>
            <a:r>
              <a:rPr lang="en-US" sz="2400" dirty="0">
                <a:solidFill>
                  <a:srgbClr val="000000"/>
                </a:solidFill>
                <a:latin typeface="Helvetica Neue" panose="02000503000000020004" pitchFamily="2" charset="0"/>
              </a:rPr>
              <a:t>[John 13:14]</a:t>
            </a:r>
            <a:endParaRPr lang="en-US" sz="2400" dirty="0"/>
          </a:p>
        </p:txBody>
      </p:sp>
      <p:pic>
        <p:nvPicPr>
          <p:cNvPr id="7" name="Picture 6">
            <a:extLst>
              <a:ext uri="{FF2B5EF4-FFF2-40B4-BE49-F238E27FC236}">
                <a16:creationId xmlns:a16="http://schemas.microsoft.com/office/drawing/2014/main" id="{D4343195-3A11-1645-BA87-B0D75A089F17}"/>
              </a:ext>
            </a:extLst>
          </p:cNvPr>
          <p:cNvPicPr>
            <a:picLocks noChangeAspect="1"/>
          </p:cNvPicPr>
          <p:nvPr/>
        </p:nvPicPr>
        <p:blipFill rotWithShape="1">
          <a:blip r:embed="rId2"/>
          <a:srcRect l="34837" r="4608"/>
          <a:stretch/>
        </p:blipFill>
        <p:spPr>
          <a:xfrm rot="20301181">
            <a:off x="524787" y="458460"/>
            <a:ext cx="3347731" cy="450916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Picture 3">
            <a:extLst>
              <a:ext uri="{FF2B5EF4-FFF2-40B4-BE49-F238E27FC236}">
                <a16:creationId xmlns:a16="http://schemas.microsoft.com/office/drawing/2014/main" id="{4B5FB3FA-5C16-474F-82BC-A713DEDF6FC8}"/>
              </a:ext>
            </a:extLst>
          </p:cNvPr>
          <p:cNvPicPr>
            <a:picLocks noChangeAspect="1"/>
          </p:cNvPicPr>
          <p:nvPr/>
        </p:nvPicPr>
        <p:blipFill>
          <a:blip r:embed="rId3"/>
          <a:stretch>
            <a:fillRect/>
          </a:stretch>
        </p:blipFill>
        <p:spPr>
          <a:xfrm rot="472638">
            <a:off x="2822712" y="1557402"/>
            <a:ext cx="5354109" cy="2421750"/>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579739B2-A335-7E4E-90B8-C66023129D7B}"/>
              </a:ext>
            </a:extLst>
          </p:cNvPr>
          <p:cNvPicPr>
            <a:picLocks noChangeAspect="1"/>
          </p:cNvPicPr>
          <p:nvPr/>
        </p:nvPicPr>
        <p:blipFill>
          <a:blip r:embed="rId4"/>
          <a:stretch>
            <a:fillRect/>
          </a:stretch>
        </p:blipFill>
        <p:spPr>
          <a:xfrm rot="1516028">
            <a:off x="4527953" y="2766880"/>
            <a:ext cx="4451611" cy="313548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60473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rgbClr val="7030A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683672"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Servant</a:t>
            </a:r>
          </a:p>
        </p:txBody>
      </p:sp>
      <p:sp>
        <p:nvSpPr>
          <p:cNvPr id="5" name="Rectangle 4">
            <a:extLst>
              <a:ext uri="{FF2B5EF4-FFF2-40B4-BE49-F238E27FC236}">
                <a16:creationId xmlns:a16="http://schemas.microsoft.com/office/drawing/2014/main" id="{2770E490-CA19-0F4C-86C1-910076FC3A3E}"/>
              </a:ext>
            </a:extLst>
          </p:cNvPr>
          <p:cNvSpPr/>
          <p:nvPr/>
        </p:nvSpPr>
        <p:spPr>
          <a:xfrm>
            <a:off x="3053301" y="1614115"/>
            <a:ext cx="5825720" cy="3231654"/>
          </a:xfrm>
          <a:prstGeom prst="rect">
            <a:avLst/>
          </a:prstGeom>
        </p:spPr>
        <p:txBody>
          <a:bodyPr wrap="square">
            <a:spAutoFit/>
          </a:bodyPr>
          <a:lstStyle/>
          <a:p>
            <a:pPr algn="ctr"/>
            <a:r>
              <a:rPr lang="en-US" sz="3000" b="1" i="0" u="none" strike="noStrike" dirty="0">
                <a:solidFill>
                  <a:srgbClr val="000000"/>
                </a:solidFill>
                <a:effectLst/>
                <a:latin typeface="Helvetica Neue" panose="02000503000000020004" pitchFamily="2" charset="0"/>
              </a:rPr>
              <a:t>Love one another with brotherly affection. </a:t>
            </a:r>
            <a:r>
              <a:rPr lang="en-US" sz="3000" b="1" i="1" u="none" strike="noStrike" dirty="0">
                <a:solidFill>
                  <a:srgbClr val="000000"/>
                </a:solidFill>
                <a:effectLst/>
                <a:latin typeface="Helvetica Neue" panose="02000503000000020004" pitchFamily="2" charset="0"/>
              </a:rPr>
              <a:t>Outdo one another in showing honor…. </a:t>
            </a:r>
            <a:r>
              <a:rPr lang="en-US" sz="3000" b="1" i="0" u="none" strike="noStrike" dirty="0">
                <a:solidFill>
                  <a:srgbClr val="000000"/>
                </a:solidFill>
                <a:effectLst/>
                <a:latin typeface="Helvetica Neue" panose="02000503000000020004" pitchFamily="2" charset="0"/>
              </a:rPr>
              <a:t>Contribute to the needs of the saints and seek to show hospitality.</a:t>
            </a:r>
          </a:p>
          <a:p>
            <a:pPr algn="ctr"/>
            <a:r>
              <a:rPr lang="en-US" sz="2400" dirty="0">
                <a:solidFill>
                  <a:srgbClr val="000000"/>
                </a:solidFill>
                <a:latin typeface="Helvetica Neue" panose="02000503000000020004" pitchFamily="2" charset="0"/>
              </a:rPr>
              <a:t>[Romans 12:10,13]</a:t>
            </a:r>
            <a:endParaRPr lang="en-US" sz="2400" dirty="0"/>
          </a:p>
        </p:txBody>
      </p:sp>
    </p:spTree>
    <p:extLst>
      <p:ext uri="{BB962C8B-B14F-4D97-AF65-F5344CB8AC3E}">
        <p14:creationId xmlns:p14="http://schemas.microsoft.com/office/powerpoint/2010/main" val="694915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rgbClr val="7030A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683672"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Servant</a:t>
            </a:r>
          </a:p>
        </p:txBody>
      </p:sp>
      <p:sp>
        <p:nvSpPr>
          <p:cNvPr id="6" name="Rectangle 5">
            <a:extLst>
              <a:ext uri="{FF2B5EF4-FFF2-40B4-BE49-F238E27FC236}">
                <a16:creationId xmlns:a16="http://schemas.microsoft.com/office/drawing/2014/main" id="{CE1CF698-E9A6-024B-BEAE-CBA259A619C4}"/>
              </a:ext>
            </a:extLst>
          </p:cNvPr>
          <p:cNvSpPr/>
          <p:nvPr/>
        </p:nvSpPr>
        <p:spPr>
          <a:xfrm>
            <a:off x="3008179" y="1828268"/>
            <a:ext cx="5913184" cy="1323439"/>
          </a:xfrm>
          <a:prstGeom prst="rect">
            <a:avLst/>
          </a:prstGeom>
        </p:spPr>
        <p:txBody>
          <a:bodyPr wrap="square">
            <a:spAutoFit/>
          </a:bodyPr>
          <a:lstStyle/>
          <a:p>
            <a:pPr algn="ctr"/>
            <a:r>
              <a:rPr lang="en-US" sz="4000" b="1" i="0" u="none" strike="noStrike" dirty="0">
                <a:solidFill>
                  <a:srgbClr val="000000"/>
                </a:solidFill>
                <a:effectLst/>
                <a:latin typeface="Helvetica Neue" panose="02000503000000020004" pitchFamily="2" charset="0"/>
              </a:rPr>
              <a:t>“How do I serve? What is there to do?”</a:t>
            </a:r>
          </a:p>
        </p:txBody>
      </p:sp>
    </p:spTree>
    <p:extLst>
      <p:ext uri="{BB962C8B-B14F-4D97-AF65-F5344CB8AC3E}">
        <p14:creationId xmlns:p14="http://schemas.microsoft.com/office/powerpoint/2010/main" val="31065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rgbClr val="7030A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683672"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Servant</a:t>
            </a:r>
          </a:p>
        </p:txBody>
      </p:sp>
      <p:sp>
        <p:nvSpPr>
          <p:cNvPr id="6" name="Rectangle 5">
            <a:extLst>
              <a:ext uri="{FF2B5EF4-FFF2-40B4-BE49-F238E27FC236}">
                <a16:creationId xmlns:a16="http://schemas.microsoft.com/office/drawing/2014/main" id="{CE1CF698-E9A6-024B-BEAE-CBA259A619C4}"/>
              </a:ext>
            </a:extLst>
          </p:cNvPr>
          <p:cNvSpPr/>
          <p:nvPr/>
        </p:nvSpPr>
        <p:spPr>
          <a:xfrm>
            <a:off x="3008179" y="1828268"/>
            <a:ext cx="5913184" cy="1938992"/>
          </a:xfrm>
          <a:prstGeom prst="rect">
            <a:avLst/>
          </a:prstGeom>
        </p:spPr>
        <p:txBody>
          <a:bodyPr wrap="square">
            <a:spAutoFit/>
          </a:bodyPr>
          <a:lstStyle/>
          <a:p>
            <a:pPr algn="ctr"/>
            <a:r>
              <a:rPr lang="en-US" sz="4000" b="1" i="0" u="none" strike="noStrike" dirty="0">
                <a:solidFill>
                  <a:srgbClr val="000000">
                    <a:alpha val="49000"/>
                  </a:srgbClr>
                </a:solidFill>
                <a:effectLst/>
                <a:latin typeface="Helvetica Neue" panose="02000503000000020004" pitchFamily="2" charset="0"/>
              </a:rPr>
              <a:t>“How do I serve? What is there to do?”</a:t>
            </a:r>
          </a:p>
          <a:p>
            <a:pPr algn="ctr"/>
            <a:r>
              <a:rPr lang="en-US" sz="4000" b="1" dirty="0">
                <a:solidFill>
                  <a:srgbClr val="000000"/>
                </a:solidFill>
                <a:latin typeface="Helvetica Neue" panose="02000503000000020004" pitchFamily="2" charset="0"/>
              </a:rPr>
              <a:t>Greet one another</a:t>
            </a:r>
            <a:endParaRPr lang="en-US" sz="4000" b="1" i="0" u="none" strike="noStrike"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1954373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rgbClr val="7030A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683672"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Servant</a:t>
            </a:r>
          </a:p>
        </p:txBody>
      </p:sp>
      <p:sp>
        <p:nvSpPr>
          <p:cNvPr id="6" name="Rectangle 5">
            <a:extLst>
              <a:ext uri="{FF2B5EF4-FFF2-40B4-BE49-F238E27FC236}">
                <a16:creationId xmlns:a16="http://schemas.microsoft.com/office/drawing/2014/main" id="{CE1CF698-E9A6-024B-BEAE-CBA259A619C4}"/>
              </a:ext>
            </a:extLst>
          </p:cNvPr>
          <p:cNvSpPr/>
          <p:nvPr/>
        </p:nvSpPr>
        <p:spPr>
          <a:xfrm>
            <a:off x="3008179" y="1828268"/>
            <a:ext cx="5913184" cy="2554545"/>
          </a:xfrm>
          <a:prstGeom prst="rect">
            <a:avLst/>
          </a:prstGeom>
        </p:spPr>
        <p:txBody>
          <a:bodyPr wrap="square">
            <a:spAutoFit/>
          </a:bodyPr>
          <a:lstStyle/>
          <a:p>
            <a:pPr algn="ctr"/>
            <a:r>
              <a:rPr lang="en-US" sz="4000" b="1" i="0" u="none" strike="noStrike" dirty="0">
                <a:solidFill>
                  <a:srgbClr val="000000">
                    <a:alpha val="49000"/>
                  </a:srgbClr>
                </a:solidFill>
                <a:effectLst/>
                <a:latin typeface="Helvetica Neue" panose="02000503000000020004" pitchFamily="2" charset="0"/>
              </a:rPr>
              <a:t>“How do I serve? What is there to do?”</a:t>
            </a:r>
          </a:p>
          <a:p>
            <a:pPr algn="ctr"/>
            <a:r>
              <a:rPr lang="en-US" sz="4000" b="1" dirty="0">
                <a:solidFill>
                  <a:srgbClr val="000000">
                    <a:alpha val="46000"/>
                  </a:srgbClr>
                </a:solidFill>
                <a:latin typeface="Helvetica Neue" panose="02000503000000020004" pitchFamily="2" charset="0"/>
              </a:rPr>
              <a:t>Greet one another</a:t>
            </a:r>
          </a:p>
          <a:p>
            <a:pPr algn="ctr"/>
            <a:r>
              <a:rPr lang="en-US" sz="4000" b="1" i="0" u="none" strike="noStrike" dirty="0">
                <a:solidFill>
                  <a:srgbClr val="000000"/>
                </a:solidFill>
                <a:effectLst/>
                <a:latin typeface="Helvetica Neue" panose="02000503000000020004" pitchFamily="2" charset="0"/>
              </a:rPr>
              <a:t>Pray for your brethren</a:t>
            </a:r>
          </a:p>
        </p:txBody>
      </p:sp>
    </p:spTree>
    <p:extLst>
      <p:ext uri="{BB962C8B-B14F-4D97-AF65-F5344CB8AC3E}">
        <p14:creationId xmlns:p14="http://schemas.microsoft.com/office/powerpoint/2010/main" val="56207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rgbClr val="7030A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683672"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Servant</a:t>
            </a:r>
          </a:p>
        </p:txBody>
      </p:sp>
      <p:sp>
        <p:nvSpPr>
          <p:cNvPr id="6" name="Rectangle 5">
            <a:extLst>
              <a:ext uri="{FF2B5EF4-FFF2-40B4-BE49-F238E27FC236}">
                <a16:creationId xmlns:a16="http://schemas.microsoft.com/office/drawing/2014/main" id="{CE1CF698-E9A6-024B-BEAE-CBA259A619C4}"/>
              </a:ext>
            </a:extLst>
          </p:cNvPr>
          <p:cNvSpPr/>
          <p:nvPr/>
        </p:nvSpPr>
        <p:spPr>
          <a:xfrm>
            <a:off x="3008179" y="1828268"/>
            <a:ext cx="5913184" cy="3785652"/>
          </a:xfrm>
          <a:prstGeom prst="rect">
            <a:avLst/>
          </a:prstGeom>
        </p:spPr>
        <p:txBody>
          <a:bodyPr wrap="square">
            <a:spAutoFit/>
          </a:bodyPr>
          <a:lstStyle/>
          <a:p>
            <a:pPr algn="ctr"/>
            <a:r>
              <a:rPr lang="en-US" sz="4000" b="1" i="0" u="none" strike="noStrike" dirty="0">
                <a:solidFill>
                  <a:srgbClr val="000000">
                    <a:alpha val="49000"/>
                  </a:srgbClr>
                </a:solidFill>
                <a:effectLst/>
                <a:latin typeface="Helvetica Neue" panose="02000503000000020004" pitchFamily="2" charset="0"/>
              </a:rPr>
              <a:t>“How do I serve? What is there to do?”</a:t>
            </a:r>
          </a:p>
          <a:p>
            <a:pPr algn="ctr"/>
            <a:r>
              <a:rPr lang="en-US" sz="4000" b="1" dirty="0">
                <a:solidFill>
                  <a:srgbClr val="000000">
                    <a:alpha val="50000"/>
                  </a:srgbClr>
                </a:solidFill>
                <a:latin typeface="Helvetica Neue" panose="02000503000000020004" pitchFamily="2" charset="0"/>
              </a:rPr>
              <a:t>Greet one another</a:t>
            </a:r>
          </a:p>
          <a:p>
            <a:pPr algn="ctr"/>
            <a:r>
              <a:rPr lang="en-US" sz="4000" b="1" i="0" u="none" strike="noStrike" dirty="0">
                <a:solidFill>
                  <a:srgbClr val="000000">
                    <a:alpha val="50000"/>
                  </a:srgbClr>
                </a:solidFill>
                <a:effectLst/>
                <a:latin typeface="Helvetica Neue" panose="02000503000000020004" pitchFamily="2" charset="0"/>
              </a:rPr>
              <a:t>Pray for your brethren</a:t>
            </a:r>
          </a:p>
          <a:p>
            <a:pPr algn="ctr"/>
            <a:r>
              <a:rPr lang="en-US" sz="4000" b="1" dirty="0">
                <a:solidFill>
                  <a:srgbClr val="000000"/>
                </a:solidFill>
                <a:latin typeface="Helvetica Neue" panose="02000503000000020004" pitchFamily="2" charset="0"/>
              </a:rPr>
              <a:t>Break out of the building</a:t>
            </a:r>
            <a:endParaRPr lang="en-US" sz="4000" b="1" i="0" u="none" strike="noStrike"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2172679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rgbClr val="7030A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683672" cy="707886"/>
          </a:xfrm>
          <a:prstGeom prst="rect">
            <a:avLst/>
          </a:prstGeom>
          <a:noFill/>
        </p:spPr>
        <p:txBody>
          <a:bodyPr wrap="none" rtlCol="0">
            <a:spAutoFit/>
          </a:bodyPr>
          <a:lstStyle/>
          <a:p>
            <a:r>
              <a:rPr lang="en-US" sz="4000" dirty="0">
                <a:solidFill>
                  <a:schemeClr val="bg1">
                    <a:alpha val="50000"/>
                  </a:schemeClr>
                </a:solidFill>
                <a:latin typeface="Impact" panose="020B0806030902050204" pitchFamily="34" charset="0"/>
              </a:rPr>
              <a:t>It Means You Are A Servant</a:t>
            </a:r>
          </a:p>
        </p:txBody>
      </p:sp>
      <p:sp>
        <p:nvSpPr>
          <p:cNvPr id="6" name="Rectangle 5">
            <a:extLst>
              <a:ext uri="{FF2B5EF4-FFF2-40B4-BE49-F238E27FC236}">
                <a16:creationId xmlns:a16="http://schemas.microsoft.com/office/drawing/2014/main" id="{CE1CF698-E9A6-024B-BEAE-CBA259A619C4}"/>
              </a:ext>
            </a:extLst>
          </p:cNvPr>
          <p:cNvSpPr/>
          <p:nvPr/>
        </p:nvSpPr>
        <p:spPr>
          <a:xfrm>
            <a:off x="3008179" y="1828268"/>
            <a:ext cx="5913184" cy="4247317"/>
          </a:xfrm>
          <a:prstGeom prst="rect">
            <a:avLst/>
          </a:prstGeom>
        </p:spPr>
        <p:txBody>
          <a:bodyPr wrap="square">
            <a:spAutoFit/>
          </a:bodyPr>
          <a:lstStyle/>
          <a:p>
            <a:pPr algn="ctr"/>
            <a:r>
              <a:rPr lang="en-US" sz="3000" b="1" dirty="0">
                <a:latin typeface="Helvetica Neue" panose="02000503000000020004" pitchFamily="2" charset="0"/>
                <a:ea typeface="Helvetica Neue" panose="02000503000000020004" pitchFamily="2" charset="0"/>
                <a:cs typeface="Helvetica Neue" panose="02000503000000020004" pitchFamily="2" charset="0"/>
              </a:rPr>
              <a:t>Brothers,</a:t>
            </a:r>
            <a:r>
              <a:rPr lang="en-US" sz="3000" b="1" baseline="30000" dirty="0">
                <a:latin typeface="Helvetica Neue" panose="02000503000000020004" pitchFamily="2" charset="0"/>
                <a:ea typeface="Helvetica Neue" panose="02000503000000020004" pitchFamily="2" charset="0"/>
                <a:cs typeface="Helvetica Neue" panose="02000503000000020004" pitchFamily="2" charset="0"/>
              </a:rPr>
              <a:t> </a:t>
            </a:r>
            <a:r>
              <a:rPr lang="en-US" sz="3000" b="1" dirty="0">
                <a:latin typeface="Helvetica Neue" panose="02000503000000020004" pitchFamily="2" charset="0"/>
                <a:ea typeface="Helvetica Neue" panose="02000503000000020004" pitchFamily="2" charset="0"/>
                <a:cs typeface="Helvetica Neue" panose="02000503000000020004" pitchFamily="2" charset="0"/>
              </a:rPr>
              <a:t>if anyone is caught in any transgression, you who are spiritual should restore him in a spirit of gentleness. Keep watch on yourself, lest you too be tempted. Bear one another's burdens, and so fulfill the law of Christ.</a:t>
            </a:r>
          </a:p>
          <a:p>
            <a:pPr algn="ctr"/>
            <a:r>
              <a:rPr lang="en-US" sz="300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[Galatians 6:1-2]</a:t>
            </a:r>
          </a:p>
        </p:txBody>
      </p:sp>
    </p:spTree>
    <p:extLst>
      <p:ext uri="{BB962C8B-B14F-4D97-AF65-F5344CB8AC3E}">
        <p14:creationId xmlns:p14="http://schemas.microsoft.com/office/powerpoint/2010/main" val="3596255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schemeClr>
                </a:solidFill>
                <a:latin typeface="Impact" panose="020B0806030902050204" pitchFamily="34" charset="0"/>
              </a:rPr>
              <a:t>It Means You Are His Child</a:t>
            </a:r>
          </a:p>
        </p:txBody>
      </p:sp>
    </p:spTree>
    <p:extLst>
      <p:ext uri="{BB962C8B-B14F-4D97-AF65-F5344CB8AC3E}">
        <p14:creationId xmlns:p14="http://schemas.microsoft.com/office/powerpoint/2010/main" val="2802234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alpha val="50000"/>
                  </a:schemeClr>
                </a:solidFill>
                <a:latin typeface="Impact" panose="020B0806030902050204" pitchFamily="34" charset="0"/>
              </a:rPr>
              <a:t>It Means You Are His Child</a:t>
            </a:r>
          </a:p>
        </p:txBody>
      </p:sp>
      <p:sp>
        <p:nvSpPr>
          <p:cNvPr id="6" name="Rectangle 5">
            <a:extLst>
              <a:ext uri="{FF2B5EF4-FFF2-40B4-BE49-F238E27FC236}">
                <a16:creationId xmlns:a16="http://schemas.microsoft.com/office/drawing/2014/main" id="{CE1CF698-E9A6-024B-BEAE-CBA259A619C4}"/>
              </a:ext>
            </a:extLst>
          </p:cNvPr>
          <p:cNvSpPr/>
          <p:nvPr/>
        </p:nvSpPr>
        <p:spPr>
          <a:xfrm>
            <a:off x="3008179" y="1828268"/>
            <a:ext cx="5913184" cy="3785652"/>
          </a:xfrm>
          <a:prstGeom prst="rect">
            <a:avLst/>
          </a:prstGeom>
        </p:spPr>
        <p:txBody>
          <a:bodyPr wrap="square">
            <a:spAutoFit/>
          </a:bodyPr>
          <a:lstStyle/>
          <a:p>
            <a:pPr algn="ctr"/>
            <a:r>
              <a:rPr lang="en-US" sz="3000" b="1" dirty="0">
                <a:latin typeface="Helvetica Neue" panose="02000503000000020004" pitchFamily="2" charset="0"/>
                <a:ea typeface="Helvetica Neue" panose="02000503000000020004" pitchFamily="2" charset="0"/>
                <a:cs typeface="Helvetica Neue" panose="02000503000000020004" pitchFamily="2" charset="0"/>
              </a:rPr>
              <a:t>See what kind of love the Father has given to us, </a:t>
            </a:r>
            <a:r>
              <a:rPr lang="en-US" sz="3000" b="1" i="1" dirty="0">
                <a:latin typeface="Helvetica Neue" panose="02000503000000020004" pitchFamily="2" charset="0"/>
                <a:ea typeface="Helvetica Neue" panose="02000503000000020004" pitchFamily="2" charset="0"/>
                <a:cs typeface="Helvetica Neue" panose="02000503000000020004" pitchFamily="2" charset="0"/>
              </a:rPr>
              <a:t>that we should be called children of God; and so we are. </a:t>
            </a:r>
            <a:r>
              <a:rPr lang="en-US" sz="3000" b="1" dirty="0">
                <a:latin typeface="Helvetica Neue" panose="02000503000000020004" pitchFamily="2" charset="0"/>
                <a:ea typeface="Helvetica Neue" panose="02000503000000020004" pitchFamily="2" charset="0"/>
                <a:cs typeface="Helvetica Neue" panose="02000503000000020004" pitchFamily="2" charset="0"/>
              </a:rPr>
              <a:t>The reason why the world does not know us is that it did not know him.</a:t>
            </a:r>
          </a:p>
          <a:p>
            <a:pPr algn="ctr"/>
            <a:r>
              <a:rPr lang="en-US" sz="300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[1 John 3:1]</a:t>
            </a:r>
          </a:p>
        </p:txBody>
      </p:sp>
    </p:spTree>
    <p:extLst>
      <p:ext uri="{BB962C8B-B14F-4D97-AF65-F5344CB8AC3E}">
        <p14:creationId xmlns:p14="http://schemas.microsoft.com/office/powerpoint/2010/main" val="26740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alpha val="50000"/>
                  </a:schemeClr>
                </a:solidFill>
                <a:latin typeface="Impact" panose="020B0806030902050204" pitchFamily="34" charset="0"/>
              </a:rPr>
              <a:t>It Means You Are His Child</a:t>
            </a:r>
          </a:p>
        </p:txBody>
      </p:sp>
      <p:sp>
        <p:nvSpPr>
          <p:cNvPr id="6" name="Rectangle 5">
            <a:extLst>
              <a:ext uri="{FF2B5EF4-FFF2-40B4-BE49-F238E27FC236}">
                <a16:creationId xmlns:a16="http://schemas.microsoft.com/office/drawing/2014/main" id="{CE1CF698-E9A6-024B-BEAE-CBA259A619C4}"/>
              </a:ext>
            </a:extLst>
          </p:cNvPr>
          <p:cNvSpPr/>
          <p:nvPr/>
        </p:nvSpPr>
        <p:spPr>
          <a:xfrm>
            <a:off x="3008179" y="1828268"/>
            <a:ext cx="5913184" cy="2862322"/>
          </a:xfrm>
          <a:prstGeom prst="rect">
            <a:avLst/>
          </a:prstGeom>
        </p:spPr>
        <p:txBody>
          <a:bodyPr wrap="square">
            <a:spAutoFit/>
          </a:bodyPr>
          <a:lstStyle/>
          <a:p>
            <a:pPr algn="ctr"/>
            <a:r>
              <a:rPr lang="en-US" sz="3000" b="1" dirty="0">
                <a:latin typeface="Helvetica Neue" panose="02000503000000020004" pitchFamily="2" charset="0"/>
                <a:ea typeface="Helvetica Neue" panose="02000503000000020004" pitchFamily="2" charset="0"/>
                <a:cs typeface="Helvetica Neue" panose="02000503000000020004" pitchFamily="2" charset="0"/>
              </a:rPr>
              <a:t>For you did not receive the spirit of slavery to fall back into fear, but you have received the Spirit of adoption as sons, by whom we cry, “Abba! Father!”</a:t>
            </a:r>
          </a:p>
          <a:p>
            <a:pPr algn="ctr"/>
            <a:r>
              <a:rPr lang="en-US" sz="300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[Romans 8:15]</a:t>
            </a:r>
          </a:p>
        </p:txBody>
      </p:sp>
    </p:spTree>
    <p:extLst>
      <p:ext uri="{BB962C8B-B14F-4D97-AF65-F5344CB8AC3E}">
        <p14:creationId xmlns:p14="http://schemas.microsoft.com/office/powerpoint/2010/main" val="3058447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alpha val="50000"/>
                  </a:schemeClr>
                </a:solidFill>
                <a:latin typeface="Impact" panose="020B0806030902050204" pitchFamily="34" charset="0"/>
              </a:rPr>
              <a:t>It Means You Are His Child</a:t>
            </a:r>
          </a:p>
        </p:txBody>
      </p:sp>
      <p:sp>
        <p:nvSpPr>
          <p:cNvPr id="6" name="Rectangle 5">
            <a:extLst>
              <a:ext uri="{FF2B5EF4-FFF2-40B4-BE49-F238E27FC236}">
                <a16:creationId xmlns:a16="http://schemas.microsoft.com/office/drawing/2014/main" id="{CE1CF698-E9A6-024B-BEAE-CBA259A619C4}"/>
              </a:ext>
            </a:extLst>
          </p:cNvPr>
          <p:cNvSpPr/>
          <p:nvPr/>
        </p:nvSpPr>
        <p:spPr>
          <a:xfrm>
            <a:off x="3008179" y="1828268"/>
            <a:ext cx="5913184" cy="2862322"/>
          </a:xfrm>
          <a:prstGeom prst="rect">
            <a:avLst/>
          </a:prstGeom>
        </p:spPr>
        <p:txBody>
          <a:bodyPr wrap="square">
            <a:spAutoFit/>
          </a:bodyPr>
          <a:lstStyle/>
          <a:p>
            <a:pPr algn="ctr"/>
            <a:r>
              <a:rPr lang="en-US" sz="3000" b="1" dirty="0">
                <a:latin typeface="Helvetica Neue" panose="02000503000000020004" pitchFamily="2" charset="0"/>
                <a:ea typeface="Helvetica Neue" panose="02000503000000020004" pitchFamily="2" charset="0"/>
                <a:cs typeface="Helvetica Neue" panose="02000503000000020004" pitchFamily="2" charset="0"/>
              </a:rPr>
              <a:t>If you know that he is righteous, you may be sure that everyone who practices righteousness has been born of him.</a:t>
            </a:r>
          </a:p>
          <a:p>
            <a:pPr algn="ctr"/>
            <a:r>
              <a:rPr lang="en-US" sz="300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[1 John 2:29]</a:t>
            </a:r>
          </a:p>
        </p:txBody>
      </p:sp>
    </p:spTree>
    <p:extLst>
      <p:ext uri="{BB962C8B-B14F-4D97-AF65-F5344CB8AC3E}">
        <p14:creationId xmlns:p14="http://schemas.microsoft.com/office/powerpoint/2010/main" val="650779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alpha val="50000"/>
                  </a:schemeClr>
                </a:solidFill>
                <a:latin typeface="Impact" panose="020B0806030902050204" pitchFamily="34" charset="0"/>
              </a:rPr>
              <a:t>It Means You Are His Child</a:t>
            </a:r>
          </a:p>
        </p:txBody>
      </p:sp>
      <p:sp>
        <p:nvSpPr>
          <p:cNvPr id="5" name="Rectangle 4">
            <a:extLst>
              <a:ext uri="{FF2B5EF4-FFF2-40B4-BE49-F238E27FC236}">
                <a16:creationId xmlns:a16="http://schemas.microsoft.com/office/drawing/2014/main" id="{D201A124-183B-2A4A-9D5A-B773000E1D27}"/>
              </a:ext>
            </a:extLst>
          </p:cNvPr>
          <p:cNvSpPr/>
          <p:nvPr/>
        </p:nvSpPr>
        <p:spPr>
          <a:xfrm>
            <a:off x="3008179" y="1828268"/>
            <a:ext cx="5913184" cy="707886"/>
          </a:xfrm>
          <a:prstGeom prst="rect">
            <a:avLst/>
          </a:prstGeom>
        </p:spPr>
        <p:txBody>
          <a:bodyPr wrap="square">
            <a:spAutoFit/>
          </a:bodyPr>
          <a:lstStyle/>
          <a:p>
            <a:pPr algn="ctr"/>
            <a:r>
              <a:rPr lang="en-US" sz="4000" b="1" dirty="0">
                <a:solidFill>
                  <a:srgbClr val="000000"/>
                </a:solidFill>
                <a:latin typeface="Helvetica Neue" panose="02000503000000020004" pitchFamily="2" charset="0"/>
              </a:rPr>
              <a:t>Being His child means:</a:t>
            </a:r>
          </a:p>
        </p:txBody>
      </p:sp>
    </p:spTree>
    <p:extLst>
      <p:ext uri="{BB962C8B-B14F-4D97-AF65-F5344CB8AC3E}">
        <p14:creationId xmlns:p14="http://schemas.microsoft.com/office/powerpoint/2010/main" val="136718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alpha val="50000"/>
                  </a:schemeClr>
                </a:solidFill>
                <a:latin typeface="Impact" panose="020B0806030902050204" pitchFamily="34" charset="0"/>
              </a:rPr>
              <a:t>It Means You Are His Child</a:t>
            </a:r>
          </a:p>
        </p:txBody>
      </p:sp>
      <p:sp>
        <p:nvSpPr>
          <p:cNvPr id="5" name="Rectangle 4">
            <a:extLst>
              <a:ext uri="{FF2B5EF4-FFF2-40B4-BE49-F238E27FC236}">
                <a16:creationId xmlns:a16="http://schemas.microsoft.com/office/drawing/2014/main" id="{D201A124-183B-2A4A-9D5A-B773000E1D27}"/>
              </a:ext>
            </a:extLst>
          </p:cNvPr>
          <p:cNvSpPr/>
          <p:nvPr/>
        </p:nvSpPr>
        <p:spPr>
          <a:xfrm>
            <a:off x="3008179" y="1828268"/>
            <a:ext cx="5913184" cy="1323439"/>
          </a:xfrm>
          <a:prstGeom prst="rect">
            <a:avLst/>
          </a:prstGeom>
        </p:spPr>
        <p:txBody>
          <a:bodyPr wrap="square">
            <a:spAutoFit/>
          </a:bodyPr>
          <a:lstStyle/>
          <a:p>
            <a:pPr algn="ctr"/>
            <a:r>
              <a:rPr lang="en-US" sz="4000" b="1" dirty="0">
                <a:solidFill>
                  <a:srgbClr val="000000">
                    <a:alpha val="49000"/>
                  </a:srgbClr>
                </a:solidFill>
                <a:latin typeface="Helvetica Neue" panose="02000503000000020004" pitchFamily="2" charset="0"/>
              </a:rPr>
              <a:t>Being His child means:</a:t>
            </a:r>
          </a:p>
          <a:p>
            <a:pPr algn="ctr"/>
            <a:r>
              <a:rPr lang="en-US" sz="4000" b="1" i="0" u="none" strike="noStrike" dirty="0">
                <a:solidFill>
                  <a:srgbClr val="000000"/>
                </a:solidFill>
                <a:effectLst/>
                <a:latin typeface="Helvetica Neue" panose="02000503000000020004" pitchFamily="2" charset="0"/>
              </a:rPr>
              <a:t>He accepts me</a:t>
            </a:r>
          </a:p>
        </p:txBody>
      </p:sp>
    </p:spTree>
    <p:extLst>
      <p:ext uri="{BB962C8B-B14F-4D97-AF65-F5344CB8AC3E}">
        <p14:creationId xmlns:p14="http://schemas.microsoft.com/office/powerpoint/2010/main" val="33816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alpha val="50000"/>
                  </a:schemeClr>
                </a:solidFill>
                <a:latin typeface="Impact" panose="020B0806030902050204" pitchFamily="34" charset="0"/>
              </a:rPr>
              <a:t>It Means You Are His Child</a:t>
            </a:r>
          </a:p>
        </p:txBody>
      </p:sp>
      <p:sp>
        <p:nvSpPr>
          <p:cNvPr id="5" name="Rectangle 4">
            <a:extLst>
              <a:ext uri="{FF2B5EF4-FFF2-40B4-BE49-F238E27FC236}">
                <a16:creationId xmlns:a16="http://schemas.microsoft.com/office/drawing/2014/main" id="{D201A124-183B-2A4A-9D5A-B773000E1D27}"/>
              </a:ext>
            </a:extLst>
          </p:cNvPr>
          <p:cNvSpPr/>
          <p:nvPr/>
        </p:nvSpPr>
        <p:spPr>
          <a:xfrm>
            <a:off x="3008179" y="1828268"/>
            <a:ext cx="5913184" cy="1938992"/>
          </a:xfrm>
          <a:prstGeom prst="rect">
            <a:avLst/>
          </a:prstGeom>
        </p:spPr>
        <p:txBody>
          <a:bodyPr wrap="square">
            <a:spAutoFit/>
          </a:bodyPr>
          <a:lstStyle/>
          <a:p>
            <a:pPr algn="ctr"/>
            <a:r>
              <a:rPr lang="en-US" sz="4000" b="1" dirty="0">
                <a:solidFill>
                  <a:srgbClr val="000000">
                    <a:alpha val="50000"/>
                  </a:srgbClr>
                </a:solidFill>
                <a:latin typeface="Helvetica Neue" panose="02000503000000020004" pitchFamily="2" charset="0"/>
              </a:rPr>
              <a:t>Being His child means:</a:t>
            </a:r>
          </a:p>
          <a:p>
            <a:pPr algn="ctr"/>
            <a:r>
              <a:rPr lang="en-US" sz="4000" b="1" i="0" u="none" strike="noStrike" dirty="0">
                <a:solidFill>
                  <a:srgbClr val="000000">
                    <a:alpha val="50000"/>
                  </a:srgbClr>
                </a:solidFill>
                <a:effectLst/>
                <a:latin typeface="Helvetica Neue" panose="02000503000000020004" pitchFamily="2" charset="0"/>
              </a:rPr>
              <a:t>He accepts me</a:t>
            </a:r>
          </a:p>
          <a:p>
            <a:pPr algn="ctr"/>
            <a:r>
              <a:rPr lang="en-US" sz="4000" b="1" dirty="0">
                <a:solidFill>
                  <a:srgbClr val="000000"/>
                </a:solidFill>
                <a:latin typeface="Helvetica Neue" panose="02000503000000020004" pitchFamily="2" charset="0"/>
              </a:rPr>
              <a:t>He is close to me</a:t>
            </a:r>
            <a:endParaRPr lang="en-US" sz="4000" b="1" i="0" u="none" strike="noStrike"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258935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alpha val="50000"/>
                  </a:schemeClr>
                </a:solidFill>
                <a:latin typeface="Impact" panose="020B0806030902050204" pitchFamily="34" charset="0"/>
              </a:rPr>
              <a:t>It Means You Are His Child</a:t>
            </a:r>
          </a:p>
        </p:txBody>
      </p:sp>
      <p:sp>
        <p:nvSpPr>
          <p:cNvPr id="5" name="Rectangle 4">
            <a:extLst>
              <a:ext uri="{FF2B5EF4-FFF2-40B4-BE49-F238E27FC236}">
                <a16:creationId xmlns:a16="http://schemas.microsoft.com/office/drawing/2014/main" id="{D201A124-183B-2A4A-9D5A-B773000E1D27}"/>
              </a:ext>
            </a:extLst>
          </p:cNvPr>
          <p:cNvSpPr/>
          <p:nvPr/>
        </p:nvSpPr>
        <p:spPr>
          <a:xfrm>
            <a:off x="3008179" y="1828268"/>
            <a:ext cx="5913184" cy="1938992"/>
          </a:xfrm>
          <a:prstGeom prst="rect">
            <a:avLst/>
          </a:prstGeom>
        </p:spPr>
        <p:txBody>
          <a:bodyPr wrap="square">
            <a:spAutoFit/>
          </a:bodyPr>
          <a:lstStyle/>
          <a:p>
            <a:pPr algn="ctr"/>
            <a:r>
              <a:rPr lang="en-US" sz="4000" b="1" dirty="0">
                <a:solidFill>
                  <a:srgbClr val="000000">
                    <a:alpha val="50000"/>
                  </a:srgbClr>
                </a:solidFill>
                <a:latin typeface="Helvetica Neue" panose="02000503000000020004" pitchFamily="2" charset="0"/>
              </a:rPr>
              <a:t>Being His child means:</a:t>
            </a:r>
          </a:p>
          <a:p>
            <a:pPr algn="ctr"/>
            <a:r>
              <a:rPr lang="en-US" sz="4000" b="1" i="0" u="none" strike="noStrike" dirty="0">
                <a:solidFill>
                  <a:srgbClr val="000000">
                    <a:alpha val="50000"/>
                  </a:srgbClr>
                </a:solidFill>
                <a:effectLst/>
                <a:latin typeface="Helvetica Neue" panose="02000503000000020004" pitchFamily="2" charset="0"/>
              </a:rPr>
              <a:t>He accepts me</a:t>
            </a:r>
          </a:p>
          <a:p>
            <a:pPr algn="ctr"/>
            <a:r>
              <a:rPr lang="en-US" sz="4000" b="1" dirty="0">
                <a:solidFill>
                  <a:srgbClr val="000000">
                    <a:alpha val="50000"/>
                  </a:srgbClr>
                </a:solidFill>
                <a:latin typeface="Helvetica Neue" panose="02000503000000020004" pitchFamily="2" charset="0"/>
              </a:rPr>
              <a:t>He is close to me</a:t>
            </a:r>
            <a:endParaRPr lang="en-US" sz="4000" b="1" i="0" u="none" strike="noStrike" dirty="0">
              <a:solidFill>
                <a:srgbClr val="000000">
                  <a:alpha val="50000"/>
                </a:srgbClr>
              </a:solidFill>
              <a:effectLst/>
              <a:latin typeface="Helvetica Neue" panose="02000503000000020004" pitchFamily="2" charset="0"/>
            </a:endParaRPr>
          </a:p>
        </p:txBody>
      </p:sp>
      <p:sp>
        <p:nvSpPr>
          <p:cNvPr id="4" name="Rectangle 3">
            <a:extLst>
              <a:ext uri="{FF2B5EF4-FFF2-40B4-BE49-F238E27FC236}">
                <a16:creationId xmlns:a16="http://schemas.microsoft.com/office/drawing/2014/main" id="{0584FE69-8310-F54C-AB3F-DEF14B864DBA}"/>
              </a:ext>
            </a:extLst>
          </p:cNvPr>
          <p:cNvSpPr/>
          <p:nvPr/>
        </p:nvSpPr>
        <p:spPr>
          <a:xfrm>
            <a:off x="3053301" y="3767260"/>
            <a:ext cx="5868062" cy="2677656"/>
          </a:xfrm>
          <a:prstGeom prst="rect">
            <a:avLst/>
          </a:prstGeom>
        </p:spPr>
        <p:txBody>
          <a:bodyPr wrap="square">
            <a:spAutoFit/>
          </a:bodyPr>
          <a:lstStyle/>
          <a:p>
            <a:pPr algn="ctr"/>
            <a:r>
              <a:rPr lang="en-US" sz="2800" b="1" i="0" u="none" strike="noStrike" dirty="0">
                <a:solidFill>
                  <a:srgbClr val="000000"/>
                </a:solidFill>
                <a:effectLst/>
                <a:latin typeface="Helvetica Neue" panose="02000503000000020004" pitchFamily="2" charset="0"/>
              </a:rPr>
              <a:t>For you did not receive the spirit of slavery to fall back into fear, but you have received the Spirit of adoption as sons, </a:t>
            </a:r>
            <a:r>
              <a:rPr lang="en-US" sz="2800" b="1" i="1" u="none" strike="noStrike" dirty="0">
                <a:solidFill>
                  <a:srgbClr val="000000"/>
                </a:solidFill>
                <a:effectLst/>
                <a:latin typeface="Helvetica Neue" panose="02000503000000020004" pitchFamily="2" charset="0"/>
              </a:rPr>
              <a:t>by whom we cry, “Abba! Father!” </a:t>
            </a:r>
          </a:p>
          <a:p>
            <a:pPr algn="ctr"/>
            <a:r>
              <a:rPr lang="en-US" sz="2800" dirty="0">
                <a:solidFill>
                  <a:srgbClr val="000000"/>
                </a:solidFill>
                <a:latin typeface="Helvetica Neue" panose="02000503000000020004" pitchFamily="2" charset="0"/>
              </a:rPr>
              <a:t>[Romans 8:15]</a:t>
            </a:r>
            <a:endParaRPr lang="en-US" sz="2800" dirty="0"/>
          </a:p>
        </p:txBody>
      </p:sp>
    </p:spTree>
    <p:extLst>
      <p:ext uri="{BB962C8B-B14F-4D97-AF65-F5344CB8AC3E}">
        <p14:creationId xmlns:p14="http://schemas.microsoft.com/office/powerpoint/2010/main" val="40497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alpha val="50000"/>
                  </a:schemeClr>
                </a:solidFill>
                <a:latin typeface="Impact" panose="020B0806030902050204" pitchFamily="34" charset="0"/>
              </a:rPr>
              <a:t>It Means You Are His Child</a:t>
            </a:r>
          </a:p>
        </p:txBody>
      </p:sp>
      <p:sp>
        <p:nvSpPr>
          <p:cNvPr id="5" name="Rectangle 4">
            <a:extLst>
              <a:ext uri="{FF2B5EF4-FFF2-40B4-BE49-F238E27FC236}">
                <a16:creationId xmlns:a16="http://schemas.microsoft.com/office/drawing/2014/main" id="{D201A124-183B-2A4A-9D5A-B773000E1D27}"/>
              </a:ext>
            </a:extLst>
          </p:cNvPr>
          <p:cNvSpPr/>
          <p:nvPr/>
        </p:nvSpPr>
        <p:spPr>
          <a:xfrm>
            <a:off x="3008179" y="1828268"/>
            <a:ext cx="5913184" cy="3170099"/>
          </a:xfrm>
          <a:prstGeom prst="rect">
            <a:avLst/>
          </a:prstGeom>
        </p:spPr>
        <p:txBody>
          <a:bodyPr wrap="square">
            <a:spAutoFit/>
          </a:bodyPr>
          <a:lstStyle/>
          <a:p>
            <a:pPr algn="ctr"/>
            <a:r>
              <a:rPr lang="en-US" sz="4000" b="1" dirty="0">
                <a:solidFill>
                  <a:srgbClr val="000000">
                    <a:alpha val="49000"/>
                  </a:srgbClr>
                </a:solidFill>
                <a:latin typeface="Helvetica Neue" panose="02000503000000020004" pitchFamily="2" charset="0"/>
              </a:rPr>
              <a:t>Being His child means:</a:t>
            </a:r>
          </a:p>
          <a:p>
            <a:pPr algn="ctr"/>
            <a:r>
              <a:rPr lang="en-US" sz="4000" b="1" i="0" u="none" strike="noStrike" dirty="0">
                <a:solidFill>
                  <a:srgbClr val="000000">
                    <a:alpha val="49000"/>
                  </a:srgbClr>
                </a:solidFill>
                <a:effectLst/>
                <a:latin typeface="Helvetica Neue" panose="02000503000000020004" pitchFamily="2" charset="0"/>
              </a:rPr>
              <a:t>He accepts me</a:t>
            </a:r>
          </a:p>
          <a:p>
            <a:pPr algn="ctr"/>
            <a:r>
              <a:rPr lang="en-US" sz="4000" b="1" dirty="0">
                <a:solidFill>
                  <a:srgbClr val="000000">
                    <a:alpha val="49000"/>
                  </a:srgbClr>
                </a:solidFill>
                <a:latin typeface="Helvetica Neue" panose="02000503000000020004" pitchFamily="2" charset="0"/>
              </a:rPr>
              <a:t>He is close to me</a:t>
            </a:r>
          </a:p>
          <a:p>
            <a:pPr algn="ctr"/>
            <a:r>
              <a:rPr lang="en-US" sz="4000" b="1" i="0" u="none" strike="noStrike" dirty="0">
                <a:solidFill>
                  <a:srgbClr val="000000"/>
                </a:solidFill>
                <a:effectLst/>
                <a:latin typeface="Helvetica Neue" panose="02000503000000020004" pitchFamily="2" charset="0"/>
              </a:rPr>
              <a:t>He gives me a new identity</a:t>
            </a:r>
          </a:p>
        </p:txBody>
      </p:sp>
    </p:spTree>
    <p:extLst>
      <p:ext uri="{BB962C8B-B14F-4D97-AF65-F5344CB8AC3E}">
        <p14:creationId xmlns:p14="http://schemas.microsoft.com/office/powerpoint/2010/main" val="210225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alpha val="50000"/>
                  </a:schemeClr>
                </a:solidFill>
                <a:latin typeface="Impact" panose="020B0806030902050204" pitchFamily="34" charset="0"/>
              </a:rPr>
              <a:t>It Means You Are His Child</a:t>
            </a:r>
          </a:p>
        </p:txBody>
      </p:sp>
      <p:sp>
        <p:nvSpPr>
          <p:cNvPr id="5" name="Rectangle 4">
            <a:extLst>
              <a:ext uri="{FF2B5EF4-FFF2-40B4-BE49-F238E27FC236}">
                <a16:creationId xmlns:a16="http://schemas.microsoft.com/office/drawing/2014/main" id="{D201A124-183B-2A4A-9D5A-B773000E1D27}"/>
              </a:ext>
            </a:extLst>
          </p:cNvPr>
          <p:cNvSpPr/>
          <p:nvPr/>
        </p:nvSpPr>
        <p:spPr>
          <a:xfrm>
            <a:off x="3008179" y="1828268"/>
            <a:ext cx="5913184" cy="3785652"/>
          </a:xfrm>
          <a:prstGeom prst="rect">
            <a:avLst/>
          </a:prstGeom>
        </p:spPr>
        <p:txBody>
          <a:bodyPr wrap="square">
            <a:spAutoFit/>
          </a:bodyPr>
          <a:lstStyle/>
          <a:p>
            <a:pPr algn="ctr"/>
            <a:r>
              <a:rPr lang="en-US" sz="4000" b="1" dirty="0">
                <a:solidFill>
                  <a:srgbClr val="000000">
                    <a:alpha val="49000"/>
                  </a:srgbClr>
                </a:solidFill>
                <a:latin typeface="Helvetica Neue" panose="02000503000000020004" pitchFamily="2" charset="0"/>
              </a:rPr>
              <a:t>Being His child means:</a:t>
            </a:r>
          </a:p>
          <a:p>
            <a:pPr algn="ctr"/>
            <a:r>
              <a:rPr lang="en-US" sz="4000" b="1" i="0" u="none" strike="noStrike" dirty="0">
                <a:solidFill>
                  <a:srgbClr val="000000">
                    <a:alpha val="49000"/>
                  </a:srgbClr>
                </a:solidFill>
                <a:effectLst/>
                <a:latin typeface="Helvetica Neue" panose="02000503000000020004" pitchFamily="2" charset="0"/>
              </a:rPr>
              <a:t>He accepts me</a:t>
            </a:r>
          </a:p>
          <a:p>
            <a:pPr algn="ctr"/>
            <a:r>
              <a:rPr lang="en-US" sz="4000" b="1" dirty="0">
                <a:solidFill>
                  <a:srgbClr val="000000">
                    <a:alpha val="49000"/>
                  </a:srgbClr>
                </a:solidFill>
                <a:latin typeface="Helvetica Neue" panose="02000503000000020004" pitchFamily="2" charset="0"/>
              </a:rPr>
              <a:t>He is close to me</a:t>
            </a:r>
          </a:p>
          <a:p>
            <a:pPr algn="ctr"/>
            <a:r>
              <a:rPr lang="en-US" sz="4000" b="1" i="0" u="none" strike="noStrike" dirty="0">
                <a:solidFill>
                  <a:srgbClr val="000000">
                    <a:alpha val="49000"/>
                  </a:srgbClr>
                </a:solidFill>
                <a:effectLst/>
                <a:latin typeface="Helvetica Neue" panose="02000503000000020004" pitchFamily="2" charset="0"/>
              </a:rPr>
              <a:t>He gives me a new identity</a:t>
            </a:r>
          </a:p>
          <a:p>
            <a:pPr algn="ctr"/>
            <a:r>
              <a:rPr lang="en-US" sz="4000" b="1" dirty="0">
                <a:solidFill>
                  <a:srgbClr val="000000"/>
                </a:solidFill>
                <a:latin typeface="Helvetica Neue" panose="02000503000000020004" pitchFamily="2" charset="0"/>
              </a:rPr>
              <a:t>He mentors me</a:t>
            </a:r>
            <a:endParaRPr lang="en-US" sz="4000" b="1" i="0" u="none" strike="noStrike"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326988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30F5C4-5F2C-0D42-9F7E-4C4558B16FFA}"/>
              </a:ext>
            </a:extLst>
          </p:cNvPr>
          <p:cNvSpPr/>
          <p:nvPr/>
        </p:nvSpPr>
        <p:spPr>
          <a:xfrm>
            <a:off x="3053301" y="461176"/>
            <a:ext cx="5868062" cy="1152939"/>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9F82A8-20BE-8C4E-B0C6-A552AAA00195}"/>
              </a:ext>
            </a:extLst>
          </p:cNvPr>
          <p:cNvSpPr txBox="1"/>
          <p:nvPr/>
        </p:nvSpPr>
        <p:spPr>
          <a:xfrm>
            <a:off x="3095643" y="373713"/>
            <a:ext cx="5563767" cy="707886"/>
          </a:xfrm>
          <a:prstGeom prst="rect">
            <a:avLst/>
          </a:prstGeom>
          <a:noFill/>
        </p:spPr>
        <p:txBody>
          <a:bodyPr wrap="none" rtlCol="0">
            <a:spAutoFit/>
          </a:bodyPr>
          <a:lstStyle/>
          <a:p>
            <a:r>
              <a:rPr lang="en-US" sz="4000" dirty="0">
                <a:solidFill>
                  <a:schemeClr val="accent6">
                    <a:lumMod val="75000"/>
                    <a:alpha val="50000"/>
                  </a:schemeClr>
                </a:solidFill>
                <a:latin typeface="Impact" panose="020B0806030902050204" pitchFamily="34" charset="0"/>
              </a:rPr>
              <a:t>It Means You Are His Child</a:t>
            </a:r>
          </a:p>
        </p:txBody>
      </p:sp>
      <p:sp>
        <p:nvSpPr>
          <p:cNvPr id="5" name="Rectangle 4">
            <a:extLst>
              <a:ext uri="{FF2B5EF4-FFF2-40B4-BE49-F238E27FC236}">
                <a16:creationId xmlns:a16="http://schemas.microsoft.com/office/drawing/2014/main" id="{D201A124-183B-2A4A-9D5A-B773000E1D27}"/>
              </a:ext>
            </a:extLst>
          </p:cNvPr>
          <p:cNvSpPr/>
          <p:nvPr/>
        </p:nvSpPr>
        <p:spPr>
          <a:xfrm>
            <a:off x="3008179" y="1828268"/>
            <a:ext cx="5913184" cy="3785652"/>
          </a:xfrm>
          <a:prstGeom prst="rect">
            <a:avLst/>
          </a:prstGeom>
        </p:spPr>
        <p:txBody>
          <a:bodyPr wrap="square">
            <a:spAutoFit/>
          </a:bodyPr>
          <a:lstStyle/>
          <a:p>
            <a:pPr algn="ctr"/>
            <a:r>
              <a:rPr lang="en-US" sz="4000" b="1" dirty="0">
                <a:solidFill>
                  <a:srgbClr val="000000">
                    <a:alpha val="49000"/>
                  </a:srgbClr>
                </a:solidFill>
                <a:latin typeface="Helvetica Neue" panose="02000503000000020004" pitchFamily="2" charset="0"/>
              </a:rPr>
              <a:t>Being His child means:</a:t>
            </a:r>
          </a:p>
          <a:p>
            <a:pPr algn="ctr"/>
            <a:r>
              <a:rPr lang="en-US" sz="4000" b="1" i="0" u="none" strike="noStrike" dirty="0">
                <a:solidFill>
                  <a:srgbClr val="000000">
                    <a:alpha val="49000"/>
                  </a:srgbClr>
                </a:solidFill>
                <a:effectLst/>
                <a:latin typeface="Helvetica Neue" panose="02000503000000020004" pitchFamily="2" charset="0"/>
              </a:rPr>
              <a:t>He accepts me</a:t>
            </a:r>
          </a:p>
          <a:p>
            <a:pPr algn="ctr"/>
            <a:r>
              <a:rPr lang="en-US" sz="4000" b="1" dirty="0">
                <a:solidFill>
                  <a:srgbClr val="000000">
                    <a:alpha val="49000"/>
                  </a:srgbClr>
                </a:solidFill>
                <a:latin typeface="Helvetica Neue" panose="02000503000000020004" pitchFamily="2" charset="0"/>
              </a:rPr>
              <a:t>He is close to me</a:t>
            </a:r>
          </a:p>
          <a:p>
            <a:pPr algn="ctr"/>
            <a:r>
              <a:rPr lang="en-US" sz="4000" b="1" i="0" u="none" strike="noStrike" dirty="0">
                <a:solidFill>
                  <a:srgbClr val="000000">
                    <a:alpha val="49000"/>
                  </a:srgbClr>
                </a:solidFill>
                <a:effectLst/>
                <a:latin typeface="Helvetica Neue" panose="02000503000000020004" pitchFamily="2" charset="0"/>
              </a:rPr>
              <a:t>He gives me a new identity</a:t>
            </a:r>
          </a:p>
          <a:p>
            <a:pPr algn="ctr"/>
            <a:r>
              <a:rPr lang="en-US" sz="4000" b="1" dirty="0">
                <a:solidFill>
                  <a:srgbClr val="000000">
                    <a:alpha val="49000"/>
                  </a:srgbClr>
                </a:solidFill>
                <a:latin typeface="Helvetica Neue" panose="02000503000000020004" pitchFamily="2" charset="0"/>
              </a:rPr>
              <a:t>He mentors me</a:t>
            </a:r>
            <a:endParaRPr lang="en-US" sz="4000" b="1" i="0" u="none" strike="noStrike" dirty="0">
              <a:solidFill>
                <a:srgbClr val="000000">
                  <a:alpha val="49000"/>
                </a:srgbClr>
              </a:solidFill>
              <a:effectLst/>
              <a:latin typeface="Helvetica Neue" panose="02000503000000020004" pitchFamily="2" charset="0"/>
            </a:endParaRPr>
          </a:p>
        </p:txBody>
      </p:sp>
      <p:sp>
        <p:nvSpPr>
          <p:cNvPr id="6" name="Rectangle 5">
            <a:extLst>
              <a:ext uri="{FF2B5EF4-FFF2-40B4-BE49-F238E27FC236}">
                <a16:creationId xmlns:a16="http://schemas.microsoft.com/office/drawing/2014/main" id="{C3B24456-42AC-BD43-BA64-EB9F779AFE47}"/>
              </a:ext>
            </a:extLst>
          </p:cNvPr>
          <p:cNvSpPr/>
          <p:nvPr/>
        </p:nvSpPr>
        <p:spPr>
          <a:xfrm>
            <a:off x="3053301" y="5504907"/>
            <a:ext cx="5947576" cy="954107"/>
          </a:xfrm>
          <a:prstGeom prst="rect">
            <a:avLst/>
          </a:prstGeom>
        </p:spPr>
        <p:txBody>
          <a:bodyPr wrap="square">
            <a:spAutoFit/>
          </a:bodyPr>
          <a:lstStyle/>
          <a:p>
            <a:r>
              <a:rPr lang="en-US" sz="2800" b="1" i="0" u="none" strike="noStrike" dirty="0">
                <a:solidFill>
                  <a:srgbClr val="000000"/>
                </a:solidFill>
                <a:effectLst/>
                <a:latin typeface="Helvetica Neue" panose="02000503000000020004" pitchFamily="2" charset="0"/>
              </a:rPr>
              <a:t>For all who are </a:t>
            </a:r>
            <a:r>
              <a:rPr lang="en-US" sz="2800" b="1" i="1" u="none" strike="noStrike" dirty="0">
                <a:solidFill>
                  <a:srgbClr val="000000"/>
                </a:solidFill>
                <a:effectLst/>
                <a:latin typeface="Helvetica Neue" panose="02000503000000020004" pitchFamily="2" charset="0"/>
              </a:rPr>
              <a:t>led by the Spirit of God </a:t>
            </a:r>
            <a:r>
              <a:rPr lang="en-US" sz="2800" b="1" i="0" u="none" strike="noStrike" dirty="0">
                <a:solidFill>
                  <a:srgbClr val="000000"/>
                </a:solidFill>
                <a:effectLst/>
                <a:latin typeface="Helvetica Neue" panose="02000503000000020004" pitchFamily="2" charset="0"/>
              </a:rPr>
              <a:t>are sons</a:t>
            </a:r>
            <a:r>
              <a:rPr lang="en-US" sz="2800" b="1" baseline="30000" dirty="0">
                <a:solidFill>
                  <a:srgbClr val="000000"/>
                </a:solidFill>
                <a:latin typeface="Helvetica Neue" panose="02000503000000020004" pitchFamily="2" charset="0"/>
              </a:rPr>
              <a:t> </a:t>
            </a:r>
            <a:r>
              <a:rPr lang="en-US" sz="2800" b="1" i="0" u="none" strike="noStrike" dirty="0">
                <a:solidFill>
                  <a:srgbClr val="000000"/>
                </a:solidFill>
                <a:effectLst/>
                <a:latin typeface="Helvetica Neue" panose="02000503000000020004" pitchFamily="2" charset="0"/>
              </a:rPr>
              <a:t>of God. </a:t>
            </a:r>
            <a:r>
              <a:rPr lang="en-US" sz="2000" i="0" u="none" strike="noStrike" dirty="0">
                <a:solidFill>
                  <a:srgbClr val="000000"/>
                </a:solidFill>
                <a:effectLst/>
                <a:latin typeface="Helvetica Neue" panose="02000503000000020004" pitchFamily="2" charset="0"/>
              </a:rPr>
              <a:t>[Romans 8:14]</a:t>
            </a:r>
            <a:endParaRPr lang="en-US" sz="2000" dirty="0"/>
          </a:p>
        </p:txBody>
      </p:sp>
    </p:spTree>
    <p:extLst>
      <p:ext uri="{BB962C8B-B14F-4D97-AF65-F5344CB8AC3E}">
        <p14:creationId xmlns:p14="http://schemas.microsoft.com/office/powerpoint/2010/main" val="3265795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B8C988F-AD8D-A341-B06E-AFA31EDD532C}"/>
              </a:ext>
            </a:extLst>
          </p:cNvPr>
          <p:cNvGrpSpPr/>
          <p:nvPr/>
        </p:nvGrpSpPr>
        <p:grpSpPr>
          <a:xfrm>
            <a:off x="3053301" y="373713"/>
            <a:ext cx="5868062" cy="1240402"/>
            <a:chOff x="3053301" y="373713"/>
            <a:chExt cx="5868062" cy="1240402"/>
          </a:xfrm>
        </p:grpSpPr>
        <p:sp>
          <p:nvSpPr>
            <p:cNvPr id="7" name="Rectangle 6">
              <a:extLst>
                <a:ext uri="{FF2B5EF4-FFF2-40B4-BE49-F238E27FC236}">
                  <a16:creationId xmlns:a16="http://schemas.microsoft.com/office/drawing/2014/main" id="{C6290BB0-077A-0449-9DCE-20101E4692E0}"/>
                </a:ext>
              </a:extLst>
            </p:cNvPr>
            <p:cNvSpPr/>
            <p:nvPr/>
          </p:nvSpPr>
          <p:spPr>
            <a:xfrm>
              <a:off x="3053301" y="461176"/>
              <a:ext cx="5868062" cy="115293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F1E5152-B40B-B74C-80E8-0D5BD9DD3585}"/>
                </a:ext>
              </a:extLst>
            </p:cNvPr>
            <p:cNvSpPr txBox="1"/>
            <p:nvPr/>
          </p:nvSpPr>
          <p:spPr>
            <a:xfrm>
              <a:off x="3095643" y="373713"/>
              <a:ext cx="5783378" cy="707886"/>
            </a:xfrm>
            <a:prstGeom prst="rect">
              <a:avLst/>
            </a:prstGeom>
            <a:noFill/>
          </p:spPr>
          <p:txBody>
            <a:bodyPr wrap="none" rtlCol="0">
              <a:spAutoFit/>
            </a:bodyPr>
            <a:lstStyle/>
            <a:p>
              <a:r>
                <a:rPr lang="en-US" sz="4000" dirty="0">
                  <a:solidFill>
                    <a:schemeClr val="bg1"/>
                  </a:solidFill>
                  <a:latin typeface="Impact" panose="020B0806030902050204" pitchFamily="34" charset="0"/>
                </a:rPr>
                <a:t>It Means You Are a Disciple</a:t>
              </a:r>
            </a:p>
          </p:txBody>
        </p:sp>
      </p:grpSp>
      <p:grpSp>
        <p:nvGrpSpPr>
          <p:cNvPr id="15" name="Group 14">
            <a:extLst>
              <a:ext uri="{FF2B5EF4-FFF2-40B4-BE49-F238E27FC236}">
                <a16:creationId xmlns:a16="http://schemas.microsoft.com/office/drawing/2014/main" id="{AF0D26BB-C64F-F745-AB07-20A99D929E92}"/>
              </a:ext>
            </a:extLst>
          </p:cNvPr>
          <p:cNvGrpSpPr/>
          <p:nvPr/>
        </p:nvGrpSpPr>
        <p:grpSpPr>
          <a:xfrm>
            <a:off x="3053301" y="1526652"/>
            <a:ext cx="5868062" cy="1240402"/>
            <a:chOff x="3053301" y="1526652"/>
            <a:chExt cx="5868062" cy="1240402"/>
          </a:xfrm>
        </p:grpSpPr>
        <p:sp>
          <p:nvSpPr>
            <p:cNvPr id="9" name="Rectangle 8">
              <a:extLst>
                <a:ext uri="{FF2B5EF4-FFF2-40B4-BE49-F238E27FC236}">
                  <a16:creationId xmlns:a16="http://schemas.microsoft.com/office/drawing/2014/main" id="{2C4FA62D-7EB9-AB44-89D4-D5DEA20D4B91}"/>
                </a:ext>
              </a:extLst>
            </p:cNvPr>
            <p:cNvSpPr/>
            <p:nvPr/>
          </p:nvSpPr>
          <p:spPr>
            <a:xfrm>
              <a:off x="3053301" y="1614115"/>
              <a:ext cx="5868062" cy="115293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CDEB900-62F3-C64D-ABB1-A095E006ACEB}"/>
                </a:ext>
              </a:extLst>
            </p:cNvPr>
            <p:cNvSpPr txBox="1"/>
            <p:nvPr/>
          </p:nvSpPr>
          <p:spPr>
            <a:xfrm>
              <a:off x="3095643" y="1526652"/>
              <a:ext cx="5562164" cy="707886"/>
            </a:xfrm>
            <a:prstGeom prst="rect">
              <a:avLst/>
            </a:prstGeom>
            <a:noFill/>
          </p:spPr>
          <p:txBody>
            <a:bodyPr wrap="none" rtlCol="0">
              <a:spAutoFit/>
            </a:bodyPr>
            <a:lstStyle/>
            <a:p>
              <a:r>
                <a:rPr lang="en-US" sz="4000" dirty="0">
                  <a:solidFill>
                    <a:schemeClr val="bg1"/>
                  </a:solidFill>
                  <a:latin typeface="Impact" panose="020B0806030902050204" pitchFamily="34" charset="0"/>
                </a:rPr>
                <a:t>It Means You Are Different</a:t>
              </a:r>
            </a:p>
          </p:txBody>
        </p:sp>
      </p:grpSp>
      <p:grpSp>
        <p:nvGrpSpPr>
          <p:cNvPr id="16" name="Group 15">
            <a:extLst>
              <a:ext uri="{FF2B5EF4-FFF2-40B4-BE49-F238E27FC236}">
                <a16:creationId xmlns:a16="http://schemas.microsoft.com/office/drawing/2014/main" id="{84D77DA2-AA0F-A940-95DD-114D91704439}"/>
              </a:ext>
            </a:extLst>
          </p:cNvPr>
          <p:cNvGrpSpPr/>
          <p:nvPr/>
        </p:nvGrpSpPr>
        <p:grpSpPr>
          <a:xfrm>
            <a:off x="3053301" y="2679591"/>
            <a:ext cx="5868062" cy="1240402"/>
            <a:chOff x="3053301" y="2679591"/>
            <a:chExt cx="5868062" cy="1240402"/>
          </a:xfrm>
        </p:grpSpPr>
        <p:sp>
          <p:nvSpPr>
            <p:cNvPr id="11" name="Rectangle 10">
              <a:extLst>
                <a:ext uri="{FF2B5EF4-FFF2-40B4-BE49-F238E27FC236}">
                  <a16:creationId xmlns:a16="http://schemas.microsoft.com/office/drawing/2014/main" id="{1B170743-856D-6940-B99C-EA290A63B5E5}"/>
                </a:ext>
              </a:extLst>
            </p:cNvPr>
            <p:cNvSpPr/>
            <p:nvPr/>
          </p:nvSpPr>
          <p:spPr>
            <a:xfrm>
              <a:off x="3053301" y="2767054"/>
              <a:ext cx="5868062" cy="115293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4E6E593-3879-334D-B7BB-C87930674750}"/>
                </a:ext>
              </a:extLst>
            </p:cNvPr>
            <p:cNvSpPr txBox="1"/>
            <p:nvPr/>
          </p:nvSpPr>
          <p:spPr>
            <a:xfrm>
              <a:off x="3095643" y="2679591"/>
              <a:ext cx="5683672" cy="707886"/>
            </a:xfrm>
            <a:prstGeom prst="rect">
              <a:avLst/>
            </a:prstGeom>
            <a:noFill/>
          </p:spPr>
          <p:txBody>
            <a:bodyPr wrap="none" rtlCol="0">
              <a:spAutoFit/>
            </a:bodyPr>
            <a:lstStyle/>
            <a:p>
              <a:r>
                <a:rPr lang="en-US" sz="4000" dirty="0">
                  <a:solidFill>
                    <a:schemeClr val="bg1"/>
                  </a:solidFill>
                  <a:latin typeface="Impact" panose="020B0806030902050204" pitchFamily="34" charset="0"/>
                </a:rPr>
                <a:t>It Means You Are A Servant</a:t>
              </a:r>
            </a:p>
          </p:txBody>
        </p:sp>
      </p:grpSp>
      <p:grpSp>
        <p:nvGrpSpPr>
          <p:cNvPr id="17" name="Group 16">
            <a:extLst>
              <a:ext uri="{FF2B5EF4-FFF2-40B4-BE49-F238E27FC236}">
                <a16:creationId xmlns:a16="http://schemas.microsoft.com/office/drawing/2014/main" id="{ED5AD4C3-3544-FF44-B5A0-F1B242E37FA1}"/>
              </a:ext>
            </a:extLst>
          </p:cNvPr>
          <p:cNvGrpSpPr/>
          <p:nvPr/>
        </p:nvGrpSpPr>
        <p:grpSpPr>
          <a:xfrm>
            <a:off x="3053301" y="3832530"/>
            <a:ext cx="5868062" cy="1240402"/>
            <a:chOff x="3053301" y="3832530"/>
            <a:chExt cx="5868062" cy="1240402"/>
          </a:xfrm>
        </p:grpSpPr>
        <p:sp>
          <p:nvSpPr>
            <p:cNvPr id="13" name="Rectangle 12">
              <a:extLst>
                <a:ext uri="{FF2B5EF4-FFF2-40B4-BE49-F238E27FC236}">
                  <a16:creationId xmlns:a16="http://schemas.microsoft.com/office/drawing/2014/main" id="{D6C0C992-16D1-9C43-B18F-B11AED5495FE}"/>
                </a:ext>
              </a:extLst>
            </p:cNvPr>
            <p:cNvSpPr/>
            <p:nvPr/>
          </p:nvSpPr>
          <p:spPr>
            <a:xfrm>
              <a:off x="3053301" y="3919993"/>
              <a:ext cx="5868062" cy="115293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410E5738-953F-3F41-AAD2-192339458421}"/>
                </a:ext>
              </a:extLst>
            </p:cNvPr>
            <p:cNvSpPr txBox="1"/>
            <p:nvPr/>
          </p:nvSpPr>
          <p:spPr>
            <a:xfrm>
              <a:off x="3095643" y="3832530"/>
              <a:ext cx="5563767" cy="707886"/>
            </a:xfrm>
            <a:prstGeom prst="rect">
              <a:avLst/>
            </a:prstGeom>
            <a:noFill/>
          </p:spPr>
          <p:txBody>
            <a:bodyPr wrap="none" rtlCol="0">
              <a:spAutoFit/>
            </a:bodyPr>
            <a:lstStyle/>
            <a:p>
              <a:r>
                <a:rPr lang="en-US" sz="4000" dirty="0">
                  <a:solidFill>
                    <a:schemeClr val="accent6">
                      <a:lumMod val="75000"/>
                    </a:schemeClr>
                  </a:solidFill>
                  <a:latin typeface="Impact" panose="020B0806030902050204" pitchFamily="34" charset="0"/>
                </a:rPr>
                <a:t>It Means You Are His Child</a:t>
              </a:r>
            </a:p>
          </p:txBody>
        </p:sp>
      </p:grpSp>
    </p:spTree>
    <p:extLst>
      <p:ext uri="{BB962C8B-B14F-4D97-AF65-F5344CB8AC3E}">
        <p14:creationId xmlns:p14="http://schemas.microsoft.com/office/powerpoint/2010/main" val="1069119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500"/>
                                        <p:tgtEl>
                                          <p:spTgt spid="15"/>
                                        </p:tgtEl>
                                      </p:cBhvr>
                                    </p:animEffect>
                                  </p:childTnLst>
                                </p:cTn>
                              </p:par>
                              <p:par>
                                <p:cTn id="11" presetID="22"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278</TotalTime>
  <Words>1370</Words>
  <Application>Microsoft Macintosh PowerPoint</Application>
  <PresentationFormat>On-screen Show (4:3)</PresentationFormat>
  <Paragraphs>156</Paragraphs>
  <Slides>44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Calibri Light</vt:lpstr>
      <vt:lpstr>Candara</vt:lpstr>
      <vt:lpstr>Helvetica Neue</vt:lpstr>
      <vt:lpstr>Impact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Mark McCrary</cp:lastModifiedBy>
  <cp:revision>18</cp:revision>
  <dcterms:created xsi:type="dcterms:W3CDTF">2019-09-07T16:03:24Z</dcterms:created>
  <dcterms:modified xsi:type="dcterms:W3CDTF">2024-01-19T00:13:38Z</dcterms:modified>
</cp:coreProperties>
</file>